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3"/>
  </p:notesMasterIdLst>
  <p:sldIdLst>
    <p:sldId id="256" r:id="rId2"/>
    <p:sldId id="299" r:id="rId3"/>
    <p:sldId id="297" r:id="rId4"/>
    <p:sldId id="257" r:id="rId5"/>
    <p:sldId id="328" r:id="rId6"/>
    <p:sldId id="338" r:id="rId7"/>
    <p:sldId id="349" r:id="rId8"/>
    <p:sldId id="348" r:id="rId9"/>
    <p:sldId id="350" r:id="rId10"/>
    <p:sldId id="34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D23"/>
    <a:srgbClr val="3B9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687"/>
    <p:restoredTop sz="71165"/>
  </p:normalViewPr>
  <p:slideViewPr>
    <p:cSldViewPr snapToGrid="0">
      <p:cViewPr varScale="1">
        <p:scale>
          <a:sx n="80" d="100"/>
          <a:sy n="80" d="100"/>
        </p:scale>
        <p:origin x="99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54DAB-AA3D-4DED-8E19-37223153A6D5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1A6E46B-57D1-47A8-A683-18DC716CA21C}">
      <dgm:prSet/>
      <dgm:spPr>
        <a:solidFill>
          <a:srgbClr val="C00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Emphasizes</a:t>
          </a:r>
        </a:p>
      </dgm:t>
    </dgm:pt>
    <dgm:pt modelId="{CD9C8FAA-7867-4D98-858C-BB8C69BF77E8}" type="parTrans" cxnId="{705EC43D-0D1A-42C2-A40E-A97F1F9292F5}">
      <dgm:prSet/>
      <dgm:spPr/>
      <dgm:t>
        <a:bodyPr/>
        <a:lstStyle/>
        <a:p>
          <a:endParaRPr lang="en-US"/>
        </a:p>
      </dgm:t>
    </dgm:pt>
    <dgm:pt modelId="{69FF6DCB-1040-4671-9CCA-34B8A765B20C}" type="sibTrans" cxnId="{705EC43D-0D1A-42C2-A40E-A97F1F9292F5}">
      <dgm:prSet/>
      <dgm:spPr/>
      <dgm:t>
        <a:bodyPr/>
        <a:lstStyle/>
        <a:p>
          <a:endParaRPr lang="en-US"/>
        </a:p>
      </dgm:t>
    </dgm:pt>
    <dgm:pt modelId="{20745580-9706-4CB7-A1EE-5281EBF8CB60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Bringing together diverse stakeholders</a:t>
          </a:r>
        </a:p>
      </dgm:t>
    </dgm:pt>
    <dgm:pt modelId="{CBADC575-579E-40AB-820C-334B2C732850}" type="parTrans" cxnId="{D6D5DBDA-5A14-44F0-8068-BF983071F3C2}">
      <dgm:prSet/>
      <dgm:spPr/>
      <dgm:t>
        <a:bodyPr/>
        <a:lstStyle/>
        <a:p>
          <a:endParaRPr lang="en-US"/>
        </a:p>
      </dgm:t>
    </dgm:pt>
    <dgm:pt modelId="{4BF56D3A-ACED-4E93-BE99-92EAE6707692}" type="sibTrans" cxnId="{D6D5DBDA-5A14-44F0-8068-BF983071F3C2}">
      <dgm:prSet/>
      <dgm:spPr/>
      <dgm:t>
        <a:bodyPr/>
        <a:lstStyle/>
        <a:p>
          <a:endParaRPr lang="en-US"/>
        </a:p>
      </dgm:t>
    </dgm:pt>
    <dgm:pt modelId="{A8E7DDE9-C5E1-487F-B24B-24D162C28433}">
      <dgm:prSet/>
      <dgm:spPr>
        <a:solidFill>
          <a:srgbClr val="C00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Shift</a:t>
          </a:r>
        </a:p>
      </dgm:t>
    </dgm:pt>
    <dgm:pt modelId="{4E6D4A4A-B93A-464D-9279-A2CA8B05C15B}" type="parTrans" cxnId="{BE70AC69-3F27-482E-B2B8-010505C71396}">
      <dgm:prSet/>
      <dgm:spPr/>
      <dgm:t>
        <a:bodyPr/>
        <a:lstStyle/>
        <a:p>
          <a:endParaRPr lang="en-US"/>
        </a:p>
      </dgm:t>
    </dgm:pt>
    <dgm:pt modelId="{0206F59B-CCCB-4E79-A7EA-43222F0E8C51}" type="sibTrans" cxnId="{BE70AC69-3F27-482E-B2B8-010505C71396}">
      <dgm:prSet/>
      <dgm:spPr/>
      <dgm:t>
        <a:bodyPr/>
        <a:lstStyle/>
        <a:p>
          <a:endParaRPr lang="en-US"/>
        </a:p>
      </dgm:t>
    </dgm:pt>
    <dgm:pt modelId="{EC312A3D-6E4D-44FD-908A-EBA4B3410326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Shift from traditional, top-down leadership to a more collaborative and inclusive model</a:t>
          </a:r>
        </a:p>
      </dgm:t>
    </dgm:pt>
    <dgm:pt modelId="{1CC751E3-EB12-410E-8956-7F76FDAD7F94}" type="parTrans" cxnId="{E9CF4348-EF33-44EB-B959-6753AC81F173}">
      <dgm:prSet/>
      <dgm:spPr/>
      <dgm:t>
        <a:bodyPr/>
        <a:lstStyle/>
        <a:p>
          <a:endParaRPr lang="en-US"/>
        </a:p>
      </dgm:t>
    </dgm:pt>
    <dgm:pt modelId="{327F536E-D2C8-482C-B7F9-27766C2A1332}" type="sibTrans" cxnId="{E9CF4348-EF33-44EB-B959-6753AC81F173}">
      <dgm:prSet/>
      <dgm:spPr/>
      <dgm:t>
        <a:bodyPr/>
        <a:lstStyle/>
        <a:p>
          <a:endParaRPr lang="en-US"/>
        </a:p>
      </dgm:t>
    </dgm:pt>
    <dgm:pt modelId="{79FD9759-286C-CC48-BBB5-E1CEB0EF06C8}" type="pres">
      <dgm:prSet presAssocID="{57C54DAB-AA3D-4DED-8E19-37223153A6D5}" presName="Name0" presStyleCnt="0">
        <dgm:presLayoutVars>
          <dgm:dir/>
          <dgm:animLvl val="lvl"/>
          <dgm:resizeHandles val="exact"/>
        </dgm:presLayoutVars>
      </dgm:prSet>
      <dgm:spPr/>
    </dgm:pt>
    <dgm:pt modelId="{98641CE1-D08D-5B40-9FAC-6580C10A0F8D}" type="pres">
      <dgm:prSet presAssocID="{81A6E46B-57D1-47A8-A683-18DC716CA21C}" presName="linNode" presStyleCnt="0"/>
      <dgm:spPr/>
    </dgm:pt>
    <dgm:pt modelId="{EDB655EC-ED01-DC45-ADC9-5A24353967FD}" type="pres">
      <dgm:prSet presAssocID="{81A6E46B-57D1-47A8-A683-18DC716CA21C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EBF3C2A-27EA-EB49-B69F-B15D504F479A}" type="pres">
      <dgm:prSet presAssocID="{81A6E46B-57D1-47A8-A683-18DC716CA21C}" presName="descendantText" presStyleLbl="alignAccFollowNode1" presStyleIdx="0" presStyleCnt="2">
        <dgm:presLayoutVars>
          <dgm:bulletEnabled val="1"/>
        </dgm:presLayoutVars>
      </dgm:prSet>
      <dgm:spPr/>
    </dgm:pt>
    <dgm:pt modelId="{2A50E5F5-10A2-804F-9F5E-50899C4FC268}" type="pres">
      <dgm:prSet presAssocID="{69FF6DCB-1040-4671-9CCA-34B8A765B20C}" presName="sp" presStyleCnt="0"/>
      <dgm:spPr/>
    </dgm:pt>
    <dgm:pt modelId="{B1F3A69C-5DEE-D444-B46A-04DEF6802BD7}" type="pres">
      <dgm:prSet presAssocID="{A8E7DDE9-C5E1-487F-B24B-24D162C28433}" presName="linNode" presStyleCnt="0"/>
      <dgm:spPr/>
    </dgm:pt>
    <dgm:pt modelId="{82FD38C9-1AC1-6248-B406-C8C9503AFCC1}" type="pres">
      <dgm:prSet presAssocID="{A8E7DDE9-C5E1-487F-B24B-24D162C28433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E7A201A-541F-7348-ADB8-7F8B8861C496}" type="pres">
      <dgm:prSet presAssocID="{A8E7DDE9-C5E1-487F-B24B-24D162C28433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694D002-7254-0A48-9A88-EF3F36CFB04C}" type="presOf" srcId="{81A6E46B-57D1-47A8-A683-18DC716CA21C}" destId="{EDB655EC-ED01-DC45-ADC9-5A24353967FD}" srcOrd="0" destOrd="0" presId="urn:microsoft.com/office/officeart/2005/8/layout/vList5"/>
    <dgm:cxn modelId="{02739708-4EAD-2C41-A468-F5BF8DF85AD4}" type="presOf" srcId="{A8E7DDE9-C5E1-487F-B24B-24D162C28433}" destId="{82FD38C9-1AC1-6248-B406-C8C9503AFCC1}" srcOrd="0" destOrd="0" presId="urn:microsoft.com/office/officeart/2005/8/layout/vList5"/>
    <dgm:cxn modelId="{A045A021-AFC7-1A49-A17A-A8D7AD0C859C}" type="presOf" srcId="{20745580-9706-4CB7-A1EE-5281EBF8CB60}" destId="{EEBF3C2A-27EA-EB49-B69F-B15D504F479A}" srcOrd="0" destOrd="0" presId="urn:microsoft.com/office/officeart/2005/8/layout/vList5"/>
    <dgm:cxn modelId="{705EC43D-0D1A-42C2-A40E-A97F1F9292F5}" srcId="{57C54DAB-AA3D-4DED-8E19-37223153A6D5}" destId="{81A6E46B-57D1-47A8-A683-18DC716CA21C}" srcOrd="0" destOrd="0" parTransId="{CD9C8FAA-7867-4D98-858C-BB8C69BF77E8}" sibTransId="{69FF6DCB-1040-4671-9CCA-34B8A765B20C}"/>
    <dgm:cxn modelId="{E9CF4348-EF33-44EB-B959-6753AC81F173}" srcId="{A8E7DDE9-C5E1-487F-B24B-24D162C28433}" destId="{EC312A3D-6E4D-44FD-908A-EBA4B3410326}" srcOrd="0" destOrd="0" parTransId="{1CC751E3-EB12-410E-8956-7F76FDAD7F94}" sibTransId="{327F536E-D2C8-482C-B7F9-27766C2A1332}"/>
    <dgm:cxn modelId="{BE70AC69-3F27-482E-B2B8-010505C71396}" srcId="{57C54DAB-AA3D-4DED-8E19-37223153A6D5}" destId="{A8E7DDE9-C5E1-487F-B24B-24D162C28433}" srcOrd="1" destOrd="0" parTransId="{4E6D4A4A-B93A-464D-9279-A2CA8B05C15B}" sibTransId="{0206F59B-CCCB-4E79-A7EA-43222F0E8C51}"/>
    <dgm:cxn modelId="{99C4CEBD-EB12-3649-8F69-6D262F65A087}" type="presOf" srcId="{57C54DAB-AA3D-4DED-8E19-37223153A6D5}" destId="{79FD9759-286C-CC48-BBB5-E1CEB0EF06C8}" srcOrd="0" destOrd="0" presId="urn:microsoft.com/office/officeart/2005/8/layout/vList5"/>
    <dgm:cxn modelId="{2BB36EBF-76E1-6140-9F44-A1656D09AFEE}" type="presOf" srcId="{EC312A3D-6E4D-44FD-908A-EBA4B3410326}" destId="{EE7A201A-541F-7348-ADB8-7F8B8861C496}" srcOrd="0" destOrd="0" presId="urn:microsoft.com/office/officeart/2005/8/layout/vList5"/>
    <dgm:cxn modelId="{D6D5DBDA-5A14-44F0-8068-BF983071F3C2}" srcId="{81A6E46B-57D1-47A8-A683-18DC716CA21C}" destId="{20745580-9706-4CB7-A1EE-5281EBF8CB60}" srcOrd="0" destOrd="0" parTransId="{CBADC575-579E-40AB-820C-334B2C732850}" sibTransId="{4BF56D3A-ACED-4E93-BE99-92EAE6707692}"/>
    <dgm:cxn modelId="{BA6502D9-ED36-D046-B526-AAE128063E91}" type="presParOf" srcId="{79FD9759-286C-CC48-BBB5-E1CEB0EF06C8}" destId="{98641CE1-D08D-5B40-9FAC-6580C10A0F8D}" srcOrd="0" destOrd="0" presId="urn:microsoft.com/office/officeart/2005/8/layout/vList5"/>
    <dgm:cxn modelId="{082ECEFF-CDB9-E54E-9FC2-EB75A5F25856}" type="presParOf" srcId="{98641CE1-D08D-5B40-9FAC-6580C10A0F8D}" destId="{EDB655EC-ED01-DC45-ADC9-5A24353967FD}" srcOrd="0" destOrd="0" presId="urn:microsoft.com/office/officeart/2005/8/layout/vList5"/>
    <dgm:cxn modelId="{421F14EB-0360-EC41-96C6-04FF9A09A738}" type="presParOf" srcId="{98641CE1-D08D-5B40-9FAC-6580C10A0F8D}" destId="{EEBF3C2A-27EA-EB49-B69F-B15D504F479A}" srcOrd="1" destOrd="0" presId="urn:microsoft.com/office/officeart/2005/8/layout/vList5"/>
    <dgm:cxn modelId="{C8DA05A0-91A1-7A44-86CF-6DDD44AF18C5}" type="presParOf" srcId="{79FD9759-286C-CC48-BBB5-E1CEB0EF06C8}" destId="{2A50E5F5-10A2-804F-9F5E-50899C4FC268}" srcOrd="1" destOrd="0" presId="urn:microsoft.com/office/officeart/2005/8/layout/vList5"/>
    <dgm:cxn modelId="{B52BDA97-180C-4249-9A55-D2967791EB79}" type="presParOf" srcId="{79FD9759-286C-CC48-BBB5-E1CEB0EF06C8}" destId="{B1F3A69C-5DEE-D444-B46A-04DEF6802BD7}" srcOrd="2" destOrd="0" presId="urn:microsoft.com/office/officeart/2005/8/layout/vList5"/>
    <dgm:cxn modelId="{0898D83F-5723-7049-9D33-F7A13A92BCCA}" type="presParOf" srcId="{B1F3A69C-5DEE-D444-B46A-04DEF6802BD7}" destId="{82FD38C9-1AC1-6248-B406-C8C9503AFCC1}" srcOrd="0" destOrd="0" presId="urn:microsoft.com/office/officeart/2005/8/layout/vList5"/>
    <dgm:cxn modelId="{13E333E0-34EE-F547-AE3A-D715D00D3D2E}" type="presParOf" srcId="{B1F3A69C-5DEE-D444-B46A-04DEF6802BD7}" destId="{EE7A201A-541F-7348-ADB8-7F8B8861C4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C54DAB-AA3D-4DED-8E19-37223153A6D5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1A6E46B-57D1-47A8-A683-18DC716CA21C}">
      <dgm:prSet/>
      <dgm:spPr>
        <a:solidFill>
          <a:srgbClr val="C00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Coalescing</a:t>
          </a:r>
        </a:p>
      </dgm:t>
    </dgm:pt>
    <dgm:pt modelId="{CD9C8FAA-7867-4D98-858C-BB8C69BF77E8}" type="parTrans" cxnId="{705EC43D-0D1A-42C2-A40E-A97F1F9292F5}">
      <dgm:prSet/>
      <dgm:spPr/>
      <dgm:t>
        <a:bodyPr/>
        <a:lstStyle/>
        <a:p>
          <a:endParaRPr lang="en-US"/>
        </a:p>
      </dgm:t>
    </dgm:pt>
    <dgm:pt modelId="{69FF6DCB-1040-4671-9CCA-34B8A765B20C}" type="sibTrans" cxnId="{705EC43D-0D1A-42C2-A40E-A97F1F9292F5}">
      <dgm:prSet/>
      <dgm:spPr/>
      <dgm:t>
        <a:bodyPr/>
        <a:lstStyle/>
        <a:p>
          <a:endParaRPr lang="en-US"/>
        </a:p>
      </dgm:t>
    </dgm:pt>
    <dgm:pt modelId="{20745580-9706-4CB7-A1EE-5281EBF8CB6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Coalescing around issues</a:t>
          </a:r>
        </a:p>
      </dgm:t>
    </dgm:pt>
    <dgm:pt modelId="{CBADC575-579E-40AB-820C-334B2C732850}" type="parTrans" cxnId="{D6D5DBDA-5A14-44F0-8068-BF983071F3C2}">
      <dgm:prSet/>
      <dgm:spPr/>
      <dgm:t>
        <a:bodyPr/>
        <a:lstStyle/>
        <a:p>
          <a:endParaRPr lang="en-US"/>
        </a:p>
      </dgm:t>
    </dgm:pt>
    <dgm:pt modelId="{4BF56D3A-ACED-4E93-BE99-92EAE6707692}" type="sibTrans" cxnId="{D6D5DBDA-5A14-44F0-8068-BF983071F3C2}">
      <dgm:prSet/>
      <dgm:spPr/>
      <dgm:t>
        <a:bodyPr/>
        <a:lstStyle/>
        <a:p>
          <a:endParaRPr lang="en-US"/>
        </a:p>
      </dgm:t>
    </dgm:pt>
    <dgm:pt modelId="{A8E7DDE9-C5E1-487F-B24B-24D162C28433}">
      <dgm:prSet/>
      <dgm:spPr>
        <a:solidFill>
          <a:srgbClr val="C00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Ensuring</a:t>
          </a:r>
        </a:p>
      </dgm:t>
    </dgm:pt>
    <dgm:pt modelId="{4E6D4A4A-B93A-464D-9279-A2CA8B05C15B}" type="parTrans" cxnId="{BE70AC69-3F27-482E-B2B8-010505C71396}">
      <dgm:prSet/>
      <dgm:spPr/>
      <dgm:t>
        <a:bodyPr/>
        <a:lstStyle/>
        <a:p>
          <a:endParaRPr lang="en-US"/>
        </a:p>
      </dgm:t>
    </dgm:pt>
    <dgm:pt modelId="{0206F59B-CCCB-4E79-A7EA-43222F0E8C51}" type="sibTrans" cxnId="{BE70AC69-3F27-482E-B2B8-010505C71396}">
      <dgm:prSet/>
      <dgm:spPr/>
      <dgm:t>
        <a:bodyPr/>
        <a:lstStyle/>
        <a:p>
          <a:endParaRPr lang="en-US"/>
        </a:p>
      </dgm:t>
    </dgm:pt>
    <dgm:pt modelId="{EC312A3D-6E4D-44FD-908A-EBA4B3410326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Ensuring relevant participation</a:t>
          </a:r>
        </a:p>
      </dgm:t>
    </dgm:pt>
    <dgm:pt modelId="{1CC751E3-EB12-410E-8956-7F76FDAD7F94}" type="parTrans" cxnId="{E9CF4348-EF33-44EB-B959-6753AC81F173}">
      <dgm:prSet/>
      <dgm:spPr/>
      <dgm:t>
        <a:bodyPr/>
        <a:lstStyle/>
        <a:p>
          <a:endParaRPr lang="en-US"/>
        </a:p>
      </dgm:t>
    </dgm:pt>
    <dgm:pt modelId="{327F536E-D2C8-482C-B7F9-27766C2A1332}" type="sibTrans" cxnId="{E9CF4348-EF33-44EB-B959-6753AC81F173}">
      <dgm:prSet/>
      <dgm:spPr/>
      <dgm:t>
        <a:bodyPr/>
        <a:lstStyle/>
        <a:p>
          <a:endParaRPr lang="en-US"/>
        </a:p>
      </dgm:t>
    </dgm:pt>
    <dgm:pt modelId="{18F0F1ED-E884-4D1A-88E4-A08C7F54CEF8}">
      <dgm:prSet/>
      <dgm:spPr>
        <a:solidFill>
          <a:srgbClr val="C00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Doing</a:t>
          </a:r>
        </a:p>
      </dgm:t>
    </dgm:pt>
    <dgm:pt modelId="{FD754DCF-B207-403C-8CC7-8EC19CB38702}" type="parTrans" cxnId="{DDA6124F-EB54-464E-841B-EB631DDBF295}">
      <dgm:prSet/>
      <dgm:spPr/>
      <dgm:t>
        <a:bodyPr/>
        <a:lstStyle/>
        <a:p>
          <a:endParaRPr lang="en-US"/>
        </a:p>
      </dgm:t>
    </dgm:pt>
    <dgm:pt modelId="{032D70FF-5DAC-4C6F-B012-4716DE344393}" type="sibTrans" cxnId="{DDA6124F-EB54-464E-841B-EB631DDBF295}">
      <dgm:prSet/>
      <dgm:spPr/>
      <dgm:t>
        <a:bodyPr/>
        <a:lstStyle/>
        <a:p>
          <a:endParaRPr lang="en-US"/>
        </a:p>
      </dgm:t>
    </dgm:pt>
    <dgm:pt modelId="{0B7C7B36-40FD-405D-98B8-2578007EA55E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Doing the work together</a:t>
          </a:r>
        </a:p>
      </dgm:t>
    </dgm:pt>
    <dgm:pt modelId="{3D00C1B9-7BB6-4E15-9590-441D241CD97D}" type="parTrans" cxnId="{76D7E22F-683A-4C5D-B7B2-F82DE837A8B1}">
      <dgm:prSet/>
      <dgm:spPr/>
      <dgm:t>
        <a:bodyPr/>
        <a:lstStyle/>
        <a:p>
          <a:endParaRPr lang="en-US"/>
        </a:p>
      </dgm:t>
    </dgm:pt>
    <dgm:pt modelId="{E101F805-3A48-4430-8A50-845DF0FE5A3A}" type="sibTrans" cxnId="{76D7E22F-683A-4C5D-B7B2-F82DE837A8B1}">
      <dgm:prSet/>
      <dgm:spPr/>
      <dgm:t>
        <a:bodyPr/>
        <a:lstStyle/>
        <a:p>
          <a:endParaRPr lang="en-US"/>
        </a:p>
      </dgm:t>
    </dgm:pt>
    <dgm:pt modelId="{79FD9759-286C-CC48-BBB5-E1CEB0EF06C8}" type="pres">
      <dgm:prSet presAssocID="{57C54DAB-AA3D-4DED-8E19-37223153A6D5}" presName="Name0" presStyleCnt="0">
        <dgm:presLayoutVars>
          <dgm:dir/>
          <dgm:animLvl val="lvl"/>
          <dgm:resizeHandles val="exact"/>
        </dgm:presLayoutVars>
      </dgm:prSet>
      <dgm:spPr/>
    </dgm:pt>
    <dgm:pt modelId="{98641CE1-D08D-5B40-9FAC-6580C10A0F8D}" type="pres">
      <dgm:prSet presAssocID="{81A6E46B-57D1-47A8-A683-18DC716CA21C}" presName="linNode" presStyleCnt="0"/>
      <dgm:spPr/>
    </dgm:pt>
    <dgm:pt modelId="{EDB655EC-ED01-DC45-ADC9-5A24353967FD}" type="pres">
      <dgm:prSet presAssocID="{81A6E46B-57D1-47A8-A683-18DC716CA21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EBF3C2A-27EA-EB49-B69F-B15D504F479A}" type="pres">
      <dgm:prSet presAssocID="{81A6E46B-57D1-47A8-A683-18DC716CA21C}" presName="descendantText" presStyleLbl="alignAccFollowNode1" presStyleIdx="0" presStyleCnt="3">
        <dgm:presLayoutVars>
          <dgm:bulletEnabled val="1"/>
        </dgm:presLayoutVars>
      </dgm:prSet>
      <dgm:spPr/>
    </dgm:pt>
    <dgm:pt modelId="{2A50E5F5-10A2-804F-9F5E-50899C4FC268}" type="pres">
      <dgm:prSet presAssocID="{69FF6DCB-1040-4671-9CCA-34B8A765B20C}" presName="sp" presStyleCnt="0"/>
      <dgm:spPr/>
    </dgm:pt>
    <dgm:pt modelId="{B1F3A69C-5DEE-D444-B46A-04DEF6802BD7}" type="pres">
      <dgm:prSet presAssocID="{A8E7DDE9-C5E1-487F-B24B-24D162C28433}" presName="linNode" presStyleCnt="0"/>
      <dgm:spPr/>
    </dgm:pt>
    <dgm:pt modelId="{82FD38C9-1AC1-6248-B406-C8C9503AFCC1}" type="pres">
      <dgm:prSet presAssocID="{A8E7DDE9-C5E1-487F-B24B-24D162C2843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E7A201A-541F-7348-ADB8-7F8B8861C496}" type="pres">
      <dgm:prSet presAssocID="{A8E7DDE9-C5E1-487F-B24B-24D162C28433}" presName="descendantText" presStyleLbl="alignAccFollowNode1" presStyleIdx="1" presStyleCnt="3">
        <dgm:presLayoutVars>
          <dgm:bulletEnabled val="1"/>
        </dgm:presLayoutVars>
      </dgm:prSet>
      <dgm:spPr/>
    </dgm:pt>
    <dgm:pt modelId="{2141E5BE-8065-5D47-8774-F5BC5E64F074}" type="pres">
      <dgm:prSet presAssocID="{0206F59B-CCCB-4E79-A7EA-43222F0E8C51}" presName="sp" presStyleCnt="0"/>
      <dgm:spPr/>
    </dgm:pt>
    <dgm:pt modelId="{D6ED8895-BA37-444A-866B-664EBDBA8A89}" type="pres">
      <dgm:prSet presAssocID="{18F0F1ED-E884-4D1A-88E4-A08C7F54CEF8}" presName="linNode" presStyleCnt="0"/>
      <dgm:spPr/>
    </dgm:pt>
    <dgm:pt modelId="{707C9298-6534-4F4B-B467-FE4AE39AFA05}" type="pres">
      <dgm:prSet presAssocID="{18F0F1ED-E884-4D1A-88E4-A08C7F54CEF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A30D668-2ADF-714C-BBAD-D200F7B45C86}" type="pres">
      <dgm:prSet presAssocID="{18F0F1ED-E884-4D1A-88E4-A08C7F54CEF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694D002-7254-0A48-9A88-EF3F36CFB04C}" type="presOf" srcId="{81A6E46B-57D1-47A8-A683-18DC716CA21C}" destId="{EDB655EC-ED01-DC45-ADC9-5A24353967FD}" srcOrd="0" destOrd="0" presId="urn:microsoft.com/office/officeart/2005/8/layout/vList5"/>
    <dgm:cxn modelId="{02739708-4EAD-2C41-A468-F5BF8DF85AD4}" type="presOf" srcId="{A8E7DDE9-C5E1-487F-B24B-24D162C28433}" destId="{82FD38C9-1AC1-6248-B406-C8C9503AFCC1}" srcOrd="0" destOrd="0" presId="urn:microsoft.com/office/officeart/2005/8/layout/vList5"/>
    <dgm:cxn modelId="{17BC2A0E-5E0F-F747-A2E4-EC69FE4018B1}" type="presOf" srcId="{18F0F1ED-E884-4D1A-88E4-A08C7F54CEF8}" destId="{707C9298-6534-4F4B-B467-FE4AE39AFA05}" srcOrd="0" destOrd="0" presId="urn:microsoft.com/office/officeart/2005/8/layout/vList5"/>
    <dgm:cxn modelId="{A045A021-AFC7-1A49-A17A-A8D7AD0C859C}" type="presOf" srcId="{20745580-9706-4CB7-A1EE-5281EBF8CB60}" destId="{EEBF3C2A-27EA-EB49-B69F-B15D504F479A}" srcOrd="0" destOrd="0" presId="urn:microsoft.com/office/officeart/2005/8/layout/vList5"/>
    <dgm:cxn modelId="{76D7E22F-683A-4C5D-B7B2-F82DE837A8B1}" srcId="{18F0F1ED-E884-4D1A-88E4-A08C7F54CEF8}" destId="{0B7C7B36-40FD-405D-98B8-2578007EA55E}" srcOrd="0" destOrd="0" parTransId="{3D00C1B9-7BB6-4E15-9590-441D241CD97D}" sibTransId="{E101F805-3A48-4430-8A50-845DF0FE5A3A}"/>
    <dgm:cxn modelId="{705EC43D-0D1A-42C2-A40E-A97F1F9292F5}" srcId="{57C54DAB-AA3D-4DED-8E19-37223153A6D5}" destId="{81A6E46B-57D1-47A8-A683-18DC716CA21C}" srcOrd="0" destOrd="0" parTransId="{CD9C8FAA-7867-4D98-858C-BB8C69BF77E8}" sibTransId="{69FF6DCB-1040-4671-9CCA-34B8A765B20C}"/>
    <dgm:cxn modelId="{E9CF4348-EF33-44EB-B959-6753AC81F173}" srcId="{A8E7DDE9-C5E1-487F-B24B-24D162C28433}" destId="{EC312A3D-6E4D-44FD-908A-EBA4B3410326}" srcOrd="0" destOrd="0" parTransId="{1CC751E3-EB12-410E-8956-7F76FDAD7F94}" sibTransId="{327F536E-D2C8-482C-B7F9-27766C2A1332}"/>
    <dgm:cxn modelId="{DDA6124F-EB54-464E-841B-EB631DDBF295}" srcId="{57C54DAB-AA3D-4DED-8E19-37223153A6D5}" destId="{18F0F1ED-E884-4D1A-88E4-A08C7F54CEF8}" srcOrd="2" destOrd="0" parTransId="{FD754DCF-B207-403C-8CC7-8EC19CB38702}" sibTransId="{032D70FF-5DAC-4C6F-B012-4716DE344393}"/>
    <dgm:cxn modelId="{BE70AC69-3F27-482E-B2B8-010505C71396}" srcId="{57C54DAB-AA3D-4DED-8E19-37223153A6D5}" destId="{A8E7DDE9-C5E1-487F-B24B-24D162C28433}" srcOrd="1" destOrd="0" parTransId="{4E6D4A4A-B93A-464D-9279-A2CA8B05C15B}" sibTransId="{0206F59B-CCCB-4E79-A7EA-43222F0E8C51}"/>
    <dgm:cxn modelId="{61060575-093C-B942-948B-4CCBEDCA51A6}" type="presOf" srcId="{0B7C7B36-40FD-405D-98B8-2578007EA55E}" destId="{6A30D668-2ADF-714C-BBAD-D200F7B45C86}" srcOrd="0" destOrd="0" presId="urn:microsoft.com/office/officeart/2005/8/layout/vList5"/>
    <dgm:cxn modelId="{99C4CEBD-EB12-3649-8F69-6D262F65A087}" type="presOf" srcId="{57C54DAB-AA3D-4DED-8E19-37223153A6D5}" destId="{79FD9759-286C-CC48-BBB5-E1CEB0EF06C8}" srcOrd="0" destOrd="0" presId="urn:microsoft.com/office/officeart/2005/8/layout/vList5"/>
    <dgm:cxn modelId="{2BB36EBF-76E1-6140-9F44-A1656D09AFEE}" type="presOf" srcId="{EC312A3D-6E4D-44FD-908A-EBA4B3410326}" destId="{EE7A201A-541F-7348-ADB8-7F8B8861C496}" srcOrd="0" destOrd="0" presId="urn:microsoft.com/office/officeart/2005/8/layout/vList5"/>
    <dgm:cxn modelId="{D6D5DBDA-5A14-44F0-8068-BF983071F3C2}" srcId="{81A6E46B-57D1-47A8-A683-18DC716CA21C}" destId="{20745580-9706-4CB7-A1EE-5281EBF8CB60}" srcOrd="0" destOrd="0" parTransId="{CBADC575-579E-40AB-820C-334B2C732850}" sibTransId="{4BF56D3A-ACED-4E93-BE99-92EAE6707692}"/>
    <dgm:cxn modelId="{BA6502D9-ED36-D046-B526-AAE128063E91}" type="presParOf" srcId="{79FD9759-286C-CC48-BBB5-E1CEB0EF06C8}" destId="{98641CE1-D08D-5B40-9FAC-6580C10A0F8D}" srcOrd="0" destOrd="0" presId="urn:microsoft.com/office/officeart/2005/8/layout/vList5"/>
    <dgm:cxn modelId="{082ECEFF-CDB9-E54E-9FC2-EB75A5F25856}" type="presParOf" srcId="{98641CE1-D08D-5B40-9FAC-6580C10A0F8D}" destId="{EDB655EC-ED01-DC45-ADC9-5A24353967FD}" srcOrd="0" destOrd="0" presId="urn:microsoft.com/office/officeart/2005/8/layout/vList5"/>
    <dgm:cxn modelId="{421F14EB-0360-EC41-96C6-04FF9A09A738}" type="presParOf" srcId="{98641CE1-D08D-5B40-9FAC-6580C10A0F8D}" destId="{EEBF3C2A-27EA-EB49-B69F-B15D504F479A}" srcOrd="1" destOrd="0" presId="urn:microsoft.com/office/officeart/2005/8/layout/vList5"/>
    <dgm:cxn modelId="{C8DA05A0-91A1-7A44-86CF-6DDD44AF18C5}" type="presParOf" srcId="{79FD9759-286C-CC48-BBB5-E1CEB0EF06C8}" destId="{2A50E5F5-10A2-804F-9F5E-50899C4FC268}" srcOrd="1" destOrd="0" presId="urn:microsoft.com/office/officeart/2005/8/layout/vList5"/>
    <dgm:cxn modelId="{B52BDA97-180C-4249-9A55-D2967791EB79}" type="presParOf" srcId="{79FD9759-286C-CC48-BBB5-E1CEB0EF06C8}" destId="{B1F3A69C-5DEE-D444-B46A-04DEF6802BD7}" srcOrd="2" destOrd="0" presId="urn:microsoft.com/office/officeart/2005/8/layout/vList5"/>
    <dgm:cxn modelId="{0898D83F-5723-7049-9D33-F7A13A92BCCA}" type="presParOf" srcId="{B1F3A69C-5DEE-D444-B46A-04DEF6802BD7}" destId="{82FD38C9-1AC1-6248-B406-C8C9503AFCC1}" srcOrd="0" destOrd="0" presId="urn:microsoft.com/office/officeart/2005/8/layout/vList5"/>
    <dgm:cxn modelId="{13E333E0-34EE-F547-AE3A-D715D00D3D2E}" type="presParOf" srcId="{B1F3A69C-5DEE-D444-B46A-04DEF6802BD7}" destId="{EE7A201A-541F-7348-ADB8-7F8B8861C496}" srcOrd="1" destOrd="0" presId="urn:microsoft.com/office/officeart/2005/8/layout/vList5"/>
    <dgm:cxn modelId="{1951E840-0651-C64F-B216-A6DF8836E9E8}" type="presParOf" srcId="{79FD9759-286C-CC48-BBB5-E1CEB0EF06C8}" destId="{2141E5BE-8065-5D47-8774-F5BC5E64F074}" srcOrd="3" destOrd="0" presId="urn:microsoft.com/office/officeart/2005/8/layout/vList5"/>
    <dgm:cxn modelId="{39EDAAEB-5D75-4B48-9A88-637F62FF3122}" type="presParOf" srcId="{79FD9759-286C-CC48-BBB5-E1CEB0EF06C8}" destId="{D6ED8895-BA37-444A-866B-664EBDBA8A89}" srcOrd="4" destOrd="0" presId="urn:microsoft.com/office/officeart/2005/8/layout/vList5"/>
    <dgm:cxn modelId="{61FA3117-273E-0748-A0B9-85BEE635E998}" type="presParOf" srcId="{D6ED8895-BA37-444A-866B-664EBDBA8A89}" destId="{707C9298-6534-4F4B-B467-FE4AE39AFA05}" srcOrd="0" destOrd="0" presId="urn:microsoft.com/office/officeart/2005/8/layout/vList5"/>
    <dgm:cxn modelId="{AB675F62-AA6B-7A4D-ACFB-EAC54387938A}" type="presParOf" srcId="{D6ED8895-BA37-444A-866B-664EBDBA8A89}" destId="{6A30D668-2ADF-714C-BBAD-D200F7B45C8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F3C2A-27EA-EB49-B69F-B15D504F479A}">
      <dsp:nvSpPr>
        <dsp:cNvPr id="0" name=""/>
        <dsp:cNvSpPr/>
      </dsp:nvSpPr>
      <dsp:spPr>
        <a:xfrm rot="5400000">
          <a:off x="6040081" y="-2360053"/>
          <a:ext cx="1237598" cy="626718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Bringing together diverse stakeholders</a:t>
          </a:r>
        </a:p>
      </dsp:txBody>
      <dsp:txXfrm rot="-5400000">
        <a:off x="3525290" y="215153"/>
        <a:ext cx="6206766" cy="1116768"/>
      </dsp:txXfrm>
    </dsp:sp>
    <dsp:sp modelId="{EDB655EC-ED01-DC45-ADC9-5A24353967FD}">
      <dsp:nvSpPr>
        <dsp:cNvPr id="0" name=""/>
        <dsp:cNvSpPr/>
      </dsp:nvSpPr>
      <dsp:spPr>
        <a:xfrm>
          <a:off x="0" y="38"/>
          <a:ext cx="3525289" cy="1546997"/>
        </a:xfrm>
        <a:prstGeom prst="round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latin typeface="Arial" panose="020B0604020202020204" pitchFamily="34" charset="0"/>
              <a:cs typeface="Arial" panose="020B0604020202020204" pitchFamily="34" charset="0"/>
            </a:rPr>
            <a:t>Emphasizes</a:t>
          </a:r>
        </a:p>
      </dsp:txBody>
      <dsp:txXfrm>
        <a:off x="75518" y="75556"/>
        <a:ext cx="3374253" cy="1395961"/>
      </dsp:txXfrm>
    </dsp:sp>
    <dsp:sp modelId="{EE7A201A-541F-7348-ADB8-7F8B8861C496}">
      <dsp:nvSpPr>
        <dsp:cNvPr id="0" name=""/>
        <dsp:cNvSpPr/>
      </dsp:nvSpPr>
      <dsp:spPr>
        <a:xfrm rot="5400000">
          <a:off x="6040081" y="-735705"/>
          <a:ext cx="1237598" cy="626718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Shift from traditional, top-down leadership to a more collaborative and inclusive model</a:t>
          </a:r>
        </a:p>
      </dsp:txBody>
      <dsp:txXfrm rot="-5400000">
        <a:off x="3525290" y="1839501"/>
        <a:ext cx="6206766" cy="1116768"/>
      </dsp:txXfrm>
    </dsp:sp>
    <dsp:sp modelId="{82FD38C9-1AC1-6248-B406-C8C9503AFCC1}">
      <dsp:nvSpPr>
        <dsp:cNvPr id="0" name=""/>
        <dsp:cNvSpPr/>
      </dsp:nvSpPr>
      <dsp:spPr>
        <a:xfrm>
          <a:off x="0" y="1624386"/>
          <a:ext cx="3525289" cy="1546997"/>
        </a:xfrm>
        <a:prstGeom prst="round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latin typeface="Arial" panose="020B0604020202020204" pitchFamily="34" charset="0"/>
              <a:cs typeface="Arial" panose="020B0604020202020204" pitchFamily="34" charset="0"/>
            </a:rPr>
            <a:t>Shift</a:t>
          </a:r>
        </a:p>
      </dsp:txBody>
      <dsp:txXfrm>
        <a:off x="75518" y="1699904"/>
        <a:ext cx="3374253" cy="1395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F3C2A-27EA-EB49-B69F-B15D504F479A}">
      <dsp:nvSpPr>
        <dsp:cNvPr id="0" name=""/>
        <dsp:cNvSpPr/>
      </dsp:nvSpPr>
      <dsp:spPr>
        <a:xfrm rot="5400000">
          <a:off x="6250064" y="-2621021"/>
          <a:ext cx="817632" cy="626718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Coalescing around issues</a:t>
          </a:r>
        </a:p>
      </dsp:txBody>
      <dsp:txXfrm rot="-5400000">
        <a:off x="3525290" y="143667"/>
        <a:ext cx="6227267" cy="737804"/>
      </dsp:txXfrm>
    </dsp:sp>
    <dsp:sp modelId="{EDB655EC-ED01-DC45-ADC9-5A24353967FD}">
      <dsp:nvSpPr>
        <dsp:cNvPr id="0" name=""/>
        <dsp:cNvSpPr/>
      </dsp:nvSpPr>
      <dsp:spPr>
        <a:xfrm>
          <a:off x="0" y="1548"/>
          <a:ext cx="3525289" cy="1022040"/>
        </a:xfrm>
        <a:prstGeom prst="round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>
              <a:latin typeface="Arial" panose="020B0604020202020204" pitchFamily="34" charset="0"/>
              <a:cs typeface="Arial" panose="020B0604020202020204" pitchFamily="34" charset="0"/>
            </a:rPr>
            <a:t>Coalescing</a:t>
          </a:r>
        </a:p>
      </dsp:txBody>
      <dsp:txXfrm>
        <a:off x="49892" y="51440"/>
        <a:ext cx="3425505" cy="922256"/>
      </dsp:txXfrm>
    </dsp:sp>
    <dsp:sp modelId="{EE7A201A-541F-7348-ADB8-7F8B8861C496}">
      <dsp:nvSpPr>
        <dsp:cNvPr id="0" name=""/>
        <dsp:cNvSpPr/>
      </dsp:nvSpPr>
      <dsp:spPr>
        <a:xfrm rot="5400000">
          <a:off x="6250064" y="-1547879"/>
          <a:ext cx="817632" cy="626718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Ensuring relevant participation</a:t>
          </a:r>
        </a:p>
      </dsp:txBody>
      <dsp:txXfrm rot="-5400000">
        <a:off x="3525290" y="1216809"/>
        <a:ext cx="6227267" cy="737804"/>
      </dsp:txXfrm>
    </dsp:sp>
    <dsp:sp modelId="{82FD38C9-1AC1-6248-B406-C8C9503AFCC1}">
      <dsp:nvSpPr>
        <dsp:cNvPr id="0" name=""/>
        <dsp:cNvSpPr/>
      </dsp:nvSpPr>
      <dsp:spPr>
        <a:xfrm>
          <a:off x="0" y="1074691"/>
          <a:ext cx="3525289" cy="1022040"/>
        </a:xfrm>
        <a:prstGeom prst="round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>
              <a:latin typeface="Arial" panose="020B0604020202020204" pitchFamily="34" charset="0"/>
              <a:cs typeface="Arial" panose="020B0604020202020204" pitchFamily="34" charset="0"/>
            </a:rPr>
            <a:t>Ensuring</a:t>
          </a:r>
        </a:p>
      </dsp:txBody>
      <dsp:txXfrm>
        <a:off x="49892" y="1124583"/>
        <a:ext cx="3425505" cy="922256"/>
      </dsp:txXfrm>
    </dsp:sp>
    <dsp:sp modelId="{6A30D668-2ADF-714C-BBAD-D200F7B45C86}">
      <dsp:nvSpPr>
        <dsp:cNvPr id="0" name=""/>
        <dsp:cNvSpPr/>
      </dsp:nvSpPr>
      <dsp:spPr>
        <a:xfrm rot="5400000">
          <a:off x="6250064" y="-474736"/>
          <a:ext cx="817632" cy="626718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Doing the work together</a:t>
          </a:r>
        </a:p>
      </dsp:txBody>
      <dsp:txXfrm rot="-5400000">
        <a:off x="3525290" y="2289952"/>
        <a:ext cx="6227267" cy="737804"/>
      </dsp:txXfrm>
    </dsp:sp>
    <dsp:sp modelId="{707C9298-6534-4F4B-B467-FE4AE39AFA05}">
      <dsp:nvSpPr>
        <dsp:cNvPr id="0" name=""/>
        <dsp:cNvSpPr/>
      </dsp:nvSpPr>
      <dsp:spPr>
        <a:xfrm>
          <a:off x="0" y="2147833"/>
          <a:ext cx="3525289" cy="1022040"/>
        </a:xfrm>
        <a:prstGeom prst="round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>
              <a:latin typeface="Arial" panose="020B0604020202020204" pitchFamily="34" charset="0"/>
              <a:cs typeface="Arial" panose="020B0604020202020204" pitchFamily="34" charset="0"/>
            </a:rPr>
            <a:t>Doing</a:t>
          </a:r>
        </a:p>
      </dsp:txBody>
      <dsp:txXfrm>
        <a:off x="49892" y="2197725"/>
        <a:ext cx="3425505" cy="922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CE389-0F3C-9D41-9F50-0E91F2018844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1630C-9089-FE45-99BE-FC909BBB4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8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01630C-9089-FE45-99BE-FC909BBB41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47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A8F04-5F5B-A1A6-8167-615E4B4C4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90444D-C686-CC89-4F9C-66F655875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FDCF59-7213-8627-A382-C61834DDA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projects I just shared with you have their foundations deeply embedded in the principles and practices of the Leading by Convening approach to leadership.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ACFA7-A34C-95E5-A549-5B2A9E2E1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01630C-9089-FE45-99BE-FC909BBB41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182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Leading by Convening is a leadership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01630C-9089-FE45-99BE-FC909BBB41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4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A6195-FBB6-6543-1661-7B86AF780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C333A2-EAFB-0C42-CAD0-F7FC6E592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3FD5B-6975-C4B5-B102-C19E72A3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B28D8-035C-FE5A-D0F4-B546F688C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DFFAA-D09E-D1A8-A33E-422FDB69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91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C5CC2-8FCA-92F3-E8C9-14F1EB52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93CCE-2114-AEE5-B843-13E853421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30CDE-87B4-430E-25A1-4C1E9262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44E13-A79E-37ED-7986-7BE26DFC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9F08B-A6D6-B5EF-F504-9E448659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8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700489-0E84-367A-C44F-7F05B83F52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B70D4-A2CB-DF70-8411-0441EE775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94613-667A-8DBA-B54E-F0EBA357B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16E6A-4A44-ED40-BD36-F7A710442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13182-BDBC-33B3-740F-B218FD6BC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6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5528D-0EFF-A2CD-6F44-270D81E91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D09DD-070D-4307-9F52-A4E3650E8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E3B73-7334-4DE8-C3B1-E5A340F79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281B-6123-8F87-1396-A55FF9C9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ACD87-64A7-96DD-B866-5E188BB1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6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113D-5D32-5EEE-BADB-A3887AF9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02855-D134-7EDC-1463-1133CD97F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6743F-26BD-8B49-CA9B-80CEFE363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2F048-DBDA-AB27-FE42-02BE4002D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5DE3D-B8F3-7DA1-1ACE-69B34AA5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9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793D-1EF9-7EFD-13FA-537A70B7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152A2-5AE5-C1EE-4B23-A104591701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6EBDF-0475-971E-80C9-16D729507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2D19E-5EFC-D918-1D98-05264A68C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D87F1-AB60-7E9B-0B5D-A251B71A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178D64-999D-8C05-3E75-74896F406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9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C3021-9E8B-5C8C-5C4D-07D6B46B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1BA2E-6F55-4200-8D17-E04681729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473D7-D206-89E4-7A40-6C1B781ED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85DDE3-43C5-7D23-CC21-B5C5AAF34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6D4C90-C972-3178-1F8A-20204621D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19F47D-75AF-7832-FF86-49772E23E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448F55-9528-6EEA-430F-C32E8DE2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D3D4DE-F520-6029-D919-21797F21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DB55D-9CB1-37A1-DF37-1E9746D76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135D99-C9EE-DF13-AF1D-691CBF8C6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E1413-ACEB-33F8-F4C3-5036A2992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0BEAA-ED74-A3C2-30E2-98522C1F9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48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7715-CE29-07E7-09CE-9848B3F18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44BFC9-406B-9E57-B13F-ED3FD930D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C844B-7AD7-F012-24E1-0C25D803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ACF76-0DF3-4A6E-C6C3-57E68A18C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8E831-21EC-A56C-AAE0-D7196D67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B7AC7-297A-DA55-EEA5-E570E6B2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590F39-00BC-FD0F-3B08-3BCE4F867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36092-9ACB-6809-9479-D4AD213A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36376-1E95-C911-FAD7-5103F6EA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1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A0AC-822C-CD8E-2850-F7EA1E3C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B24419-D843-0944-C37B-F887C41D7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F1908-901D-8CB2-3ECB-51B69EE9F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65C4B-79F4-1B4E-6AAB-D2A03AE16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30D3F-6285-39B9-797E-56E2AB0E0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89E26-781C-F198-F384-5E993F69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7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193F21-E861-E027-0B4E-31266A7AA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C5BEE-6AC1-E00B-92BB-27238B424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37998-12BD-D4CC-D8E4-D685A4C35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9923FB-FBF4-8C4F-A828-DF547B94AB4B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3810C-311A-4C8D-71B1-8538AB158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4C729-9190-CDF7-AD84-AC1AEDC16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D1CBA-5D9E-4149-A9C2-7F0C18C14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2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7EF407-6EDD-B62E-571F-2B700C186B87}"/>
              </a:ext>
            </a:extLst>
          </p:cNvPr>
          <p:cNvSpPr txBox="1"/>
          <p:nvPr/>
        </p:nvSpPr>
        <p:spPr>
          <a:xfrm>
            <a:off x="180107" y="233311"/>
            <a:ext cx="410094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HAWAI’I’S  STORY</a:t>
            </a:r>
          </a:p>
          <a:p>
            <a:pPr algn="ctr"/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of Practice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C109F-C5D7-0FEA-E78F-A66035CA13AC}"/>
              </a:ext>
            </a:extLst>
          </p:cNvPr>
          <p:cNvSpPr txBox="1"/>
          <p:nvPr/>
        </p:nvSpPr>
        <p:spPr>
          <a:xfrm>
            <a:off x="1352042" y="6070691"/>
            <a:ext cx="14029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SEAC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2026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3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AFCAD-FB8F-8101-AF0C-FC6E2B0D6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40A82AD-D7DF-988C-E6DB-FB74ABBAF8A0}"/>
              </a:ext>
            </a:extLst>
          </p:cNvPr>
          <p:cNvGrpSpPr/>
          <p:nvPr/>
        </p:nvGrpSpPr>
        <p:grpSpPr>
          <a:xfrm>
            <a:off x="0" y="0"/>
            <a:ext cx="12192000" cy="6858031"/>
            <a:chOff x="-241300" y="-31"/>
            <a:chExt cx="12192000" cy="6858031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C182C6AE-7767-E975-98C5-0FBA2A3FA1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-31"/>
              <a:ext cx="2851516" cy="6858031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B2FECF60-161F-17B2-C271-4833CC70A61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41300" y="-31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7EFD40ED-948D-6948-BB44-89CDC6930A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9300" y="499523"/>
            <a:ext cx="105156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595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SEAC PRIORITIES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 26/27</a:t>
            </a:r>
            <a:b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5B8911-BCF2-AB41-C1B1-5168817A0C20}"/>
              </a:ext>
            </a:extLst>
          </p:cNvPr>
          <p:cNvSpPr txBox="1"/>
          <p:nvPr/>
        </p:nvSpPr>
        <p:spPr>
          <a:xfrm>
            <a:off x="3707776" y="2192763"/>
            <a:ext cx="545053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1:	PRESCHOOL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2:	HIGH-QUALITY IEPS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3:	TRANSITION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4:	DISPUTE RESOLUTION</a:t>
            </a:r>
          </a:p>
        </p:txBody>
      </p:sp>
    </p:spTree>
    <p:extLst>
      <p:ext uri="{BB962C8B-B14F-4D97-AF65-F5344CB8AC3E}">
        <p14:creationId xmlns:p14="http://schemas.microsoft.com/office/powerpoint/2010/main" val="3423247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5890" y="557142"/>
            <a:ext cx="895738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0595"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buckets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rom </a:t>
            </a:r>
            <a:r>
              <a:rPr sz="3600" i="1" u="sng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SY</a:t>
            </a:r>
            <a:r>
              <a:rPr sz="3600" i="1" u="sng" spc="-40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i="1" u="sng" spc="-10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aw-US" sz="3600" i="1" u="sng" spc="-10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3600" i="1" u="sng" spc="-10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3600" i="1" u="sng" spc="-25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aw-US" sz="3600" i="1" u="sng" spc="-25" dirty="0">
                <a:uFill>
                  <a:solidFill>
                    <a:srgbClr val="AD650E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3600" i="1" u="sng" spc="-25" dirty="0">
              <a:uFill>
                <a:solidFill>
                  <a:srgbClr val="AD650E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9918" y="0"/>
            <a:ext cx="10220629" cy="6858000"/>
            <a:chOff x="0" y="0"/>
            <a:chExt cx="10220629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182880" y="6857999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647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14375"/>
              <a:ext cx="1591945" cy="507365"/>
            </a:xfrm>
            <a:custGeom>
              <a:avLst/>
              <a:gdLst/>
              <a:ahLst/>
              <a:cxnLst/>
              <a:rect l="l" t="t" r="r" b="b"/>
              <a:pathLst>
                <a:path w="1591945" h="507365">
                  <a:moveTo>
                    <a:pt x="0" y="0"/>
                  </a:moveTo>
                  <a:lnTo>
                    <a:pt x="0" y="503757"/>
                  </a:lnTo>
                  <a:lnTo>
                    <a:pt x="1245436" y="507296"/>
                  </a:lnTo>
                  <a:lnTo>
                    <a:pt x="1345749" y="507296"/>
                  </a:lnTo>
                  <a:lnTo>
                    <a:pt x="1351934" y="500904"/>
                  </a:lnTo>
                  <a:lnTo>
                    <a:pt x="1353822" y="499383"/>
                  </a:lnTo>
                  <a:lnTo>
                    <a:pt x="1584337" y="268817"/>
                  </a:lnTo>
                  <a:lnTo>
                    <a:pt x="1589651" y="261664"/>
                  </a:lnTo>
                  <a:lnTo>
                    <a:pt x="1591423" y="254511"/>
                  </a:lnTo>
                  <a:lnTo>
                    <a:pt x="1589651" y="247358"/>
                  </a:lnTo>
                  <a:lnTo>
                    <a:pt x="1584337" y="240205"/>
                  </a:lnTo>
                  <a:lnTo>
                    <a:pt x="1355369" y="11262"/>
                  </a:lnTo>
                  <a:lnTo>
                    <a:pt x="1350387" y="11262"/>
                  </a:lnTo>
                  <a:lnTo>
                    <a:pt x="1350387" y="6493"/>
                  </a:lnTo>
                  <a:lnTo>
                    <a:pt x="1345749" y="6493"/>
                  </a:lnTo>
                  <a:lnTo>
                    <a:pt x="1340939" y="1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87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4302" y="1954411"/>
              <a:ext cx="7446327" cy="415141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51188" y="2135686"/>
              <a:ext cx="3051810" cy="1776730"/>
            </a:xfrm>
            <a:custGeom>
              <a:avLst/>
              <a:gdLst/>
              <a:ahLst/>
              <a:cxnLst/>
              <a:rect l="l" t="t" r="r" b="b"/>
              <a:pathLst>
                <a:path w="3051810" h="1776729">
                  <a:moveTo>
                    <a:pt x="2874502" y="0"/>
                  </a:moveTo>
                  <a:lnTo>
                    <a:pt x="0" y="1417388"/>
                  </a:lnTo>
                  <a:lnTo>
                    <a:pt x="176949" y="1776244"/>
                  </a:lnTo>
                  <a:lnTo>
                    <a:pt x="3051450" y="358855"/>
                  </a:lnTo>
                  <a:lnTo>
                    <a:pt x="28745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851188" y="2135686"/>
              <a:ext cx="3051810" cy="1776730"/>
            </a:xfrm>
            <a:custGeom>
              <a:avLst/>
              <a:gdLst/>
              <a:ahLst/>
              <a:cxnLst/>
              <a:rect l="l" t="t" r="r" b="b"/>
              <a:pathLst>
                <a:path w="3051810" h="1776729">
                  <a:moveTo>
                    <a:pt x="0" y="1417388"/>
                  </a:moveTo>
                  <a:lnTo>
                    <a:pt x="2874502" y="0"/>
                  </a:lnTo>
                  <a:lnTo>
                    <a:pt x="3051450" y="358855"/>
                  </a:lnTo>
                  <a:lnTo>
                    <a:pt x="176948" y="1776244"/>
                  </a:lnTo>
                  <a:lnTo>
                    <a:pt x="0" y="1417388"/>
                  </a:lnTo>
                  <a:close/>
                </a:path>
              </a:pathLst>
            </a:custGeom>
            <a:ln w="158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96347" y="2044345"/>
              <a:ext cx="2784475" cy="1874520"/>
            </a:xfrm>
            <a:custGeom>
              <a:avLst/>
              <a:gdLst/>
              <a:ahLst/>
              <a:cxnLst/>
              <a:rect l="l" t="t" r="r" b="b"/>
              <a:pathLst>
                <a:path w="2784475" h="1874520">
                  <a:moveTo>
                    <a:pt x="318543" y="0"/>
                  </a:moveTo>
                  <a:lnTo>
                    <a:pt x="0" y="632164"/>
                  </a:lnTo>
                  <a:lnTo>
                    <a:pt x="2465400" y="1874462"/>
                  </a:lnTo>
                  <a:lnTo>
                    <a:pt x="2783944" y="1242298"/>
                  </a:lnTo>
                  <a:lnTo>
                    <a:pt x="3185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96348" y="2044345"/>
              <a:ext cx="2784475" cy="1874520"/>
            </a:xfrm>
            <a:custGeom>
              <a:avLst/>
              <a:gdLst/>
              <a:ahLst/>
              <a:cxnLst/>
              <a:rect l="l" t="t" r="r" b="b"/>
              <a:pathLst>
                <a:path w="2784475" h="1874520">
                  <a:moveTo>
                    <a:pt x="318543" y="0"/>
                  </a:moveTo>
                  <a:lnTo>
                    <a:pt x="2783943" y="1242298"/>
                  </a:lnTo>
                  <a:lnTo>
                    <a:pt x="2465399" y="1874463"/>
                  </a:lnTo>
                  <a:lnTo>
                    <a:pt x="0" y="632164"/>
                  </a:lnTo>
                  <a:lnTo>
                    <a:pt x="318543" y="0"/>
                  </a:lnTo>
                  <a:close/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02027" y="4788863"/>
              <a:ext cx="2500630" cy="1417955"/>
            </a:xfrm>
            <a:custGeom>
              <a:avLst/>
              <a:gdLst/>
              <a:ahLst/>
              <a:cxnLst/>
              <a:rect l="l" t="t" r="r" b="b"/>
              <a:pathLst>
                <a:path w="2500629" h="1417954">
                  <a:moveTo>
                    <a:pt x="2335745" y="0"/>
                  </a:moveTo>
                  <a:lnTo>
                    <a:pt x="0" y="1052586"/>
                  </a:lnTo>
                  <a:lnTo>
                    <a:pt x="164386" y="1417367"/>
                  </a:lnTo>
                  <a:lnTo>
                    <a:pt x="2500132" y="364780"/>
                  </a:lnTo>
                  <a:lnTo>
                    <a:pt x="2335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02027" y="4788864"/>
              <a:ext cx="2500630" cy="1417955"/>
            </a:xfrm>
            <a:custGeom>
              <a:avLst/>
              <a:gdLst/>
              <a:ahLst/>
              <a:cxnLst/>
              <a:rect l="l" t="t" r="r" b="b"/>
              <a:pathLst>
                <a:path w="2500629" h="1417954">
                  <a:moveTo>
                    <a:pt x="0" y="1052586"/>
                  </a:moveTo>
                  <a:lnTo>
                    <a:pt x="2335745" y="0"/>
                  </a:lnTo>
                  <a:lnTo>
                    <a:pt x="2500131" y="364781"/>
                  </a:lnTo>
                  <a:lnTo>
                    <a:pt x="164385" y="1417367"/>
                  </a:lnTo>
                  <a:lnTo>
                    <a:pt x="0" y="1052586"/>
                  </a:lnTo>
                  <a:close/>
                </a:path>
              </a:pathLst>
            </a:custGeom>
            <a:ln w="158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79843" y="4544677"/>
              <a:ext cx="2733040" cy="1596390"/>
            </a:xfrm>
            <a:custGeom>
              <a:avLst/>
              <a:gdLst/>
              <a:ahLst/>
              <a:cxnLst/>
              <a:rect l="l" t="t" r="r" b="b"/>
              <a:pathLst>
                <a:path w="2733040" h="1596389">
                  <a:moveTo>
                    <a:pt x="174025" y="0"/>
                  </a:moveTo>
                  <a:lnTo>
                    <a:pt x="0" y="360281"/>
                  </a:lnTo>
                  <a:lnTo>
                    <a:pt x="2558996" y="1596341"/>
                  </a:lnTo>
                  <a:lnTo>
                    <a:pt x="2733022" y="1236059"/>
                  </a:lnTo>
                  <a:lnTo>
                    <a:pt x="174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79843" y="4544677"/>
              <a:ext cx="2733040" cy="1596390"/>
            </a:xfrm>
            <a:custGeom>
              <a:avLst/>
              <a:gdLst/>
              <a:ahLst/>
              <a:cxnLst/>
              <a:rect l="l" t="t" r="r" b="b"/>
              <a:pathLst>
                <a:path w="2733040" h="1596389">
                  <a:moveTo>
                    <a:pt x="174025" y="0"/>
                  </a:moveTo>
                  <a:lnTo>
                    <a:pt x="2733022" y="1236059"/>
                  </a:lnTo>
                  <a:lnTo>
                    <a:pt x="2558997" y="1596341"/>
                  </a:lnTo>
                  <a:lnTo>
                    <a:pt x="0" y="360282"/>
                  </a:lnTo>
                  <a:lnTo>
                    <a:pt x="174025" y="0"/>
                  </a:lnTo>
                  <a:close/>
                </a:path>
              </a:pathLst>
            </a:custGeom>
            <a:ln w="158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4104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D0CE5-B9F6-BB1E-B1C2-10843938E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628EB35-7CE6-893B-3B46-B5D3CDE86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10D1385-8AF5-AD27-A203-02209047A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Close-up of a red flower&#10;&#10;AI-generated content may be incorrect.">
            <a:extLst>
              <a:ext uri="{FF2B5EF4-FFF2-40B4-BE49-F238E27FC236}">
                <a16:creationId xmlns:a16="http://schemas.microsoft.com/office/drawing/2014/main" id="{CE4E85A8-ED96-9C87-EC90-CF8F626D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7865" b="7865"/>
          <a:stretch>
            <a:fillRect/>
          </a:stretch>
        </p:blipFill>
        <p:spPr>
          <a:xfrm>
            <a:off x="-3049" y="-2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22A57-CB8C-B0A9-A74D-BE2059FA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81" y="209014"/>
            <a:ext cx="9792471" cy="2057037"/>
          </a:xfrm>
        </p:spPr>
        <p:txBody>
          <a:bodyPr>
            <a:normAutofit/>
          </a:bodyPr>
          <a:lstStyle/>
          <a:p>
            <a:pPr algn="ctr"/>
            <a:r>
              <a:rPr lang="en-US" sz="3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by Convening</a:t>
            </a:r>
            <a:br>
              <a: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leadership approach to complex issues</a:t>
            </a: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417C49BE-7C48-0E18-BB39-310EE6B918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416696"/>
              </p:ext>
            </p:extLst>
          </p:nvPr>
        </p:nvGraphicFramePr>
        <p:xfrm>
          <a:off x="1426781" y="2386165"/>
          <a:ext cx="9792471" cy="3171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793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B79E0-084A-9AF3-1E88-ED7401F96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Close-up of a red flower&#10;&#10;AI-generated content may be incorrect.">
            <a:extLst>
              <a:ext uri="{FF2B5EF4-FFF2-40B4-BE49-F238E27FC236}">
                <a16:creationId xmlns:a16="http://schemas.microsoft.com/office/drawing/2014/main" id="{569B5272-04E3-D311-C9DF-D1743AEF81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7865" b="7865"/>
          <a:stretch>
            <a:fillRect/>
          </a:stretch>
        </p:blipFill>
        <p:spPr>
          <a:xfrm>
            <a:off x="0" y="-2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DAD7F6-C0C5-2ED4-5D9D-4D0DE9F0C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81" y="450314"/>
            <a:ext cx="9792471" cy="2057037"/>
          </a:xfrm>
        </p:spPr>
        <p:txBody>
          <a:bodyPr>
            <a:normAutofit/>
          </a:bodyPr>
          <a:lstStyle/>
          <a:p>
            <a:pPr algn="ctr"/>
            <a:r>
              <a:rPr lang="en-US" sz="3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Habits of Interaction in Leading by Convening</a:t>
            </a:r>
            <a:br>
              <a: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behaviors &amp; practices that enable authentic engagement</a:t>
            </a: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002AF213-C6E8-92C9-F540-2529F650F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721960"/>
              </p:ext>
            </p:extLst>
          </p:nvPr>
        </p:nvGraphicFramePr>
        <p:xfrm>
          <a:off x="1299781" y="2665565"/>
          <a:ext cx="9792471" cy="3171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4322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31"/>
            <a:chOff x="-241300" y="-31"/>
            <a:chExt cx="12192000" cy="685803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-31"/>
              <a:ext cx="2851516" cy="68580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41300" y="-31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9300" y="745744"/>
            <a:ext cx="105156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595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Convenin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is a ‘New Discipline’!</a:t>
            </a:r>
            <a:br>
              <a:rPr lang="en-US" sz="3200" dirty="0"/>
            </a:br>
            <a:endParaRPr sz="3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791874-644F-52E1-10F7-21551372B9E4}"/>
              </a:ext>
            </a:extLst>
          </p:cNvPr>
          <p:cNvSpPr txBox="1"/>
          <p:nvPr/>
        </p:nvSpPr>
        <p:spPr>
          <a:xfrm>
            <a:off x="4241140" y="1889001"/>
            <a:ext cx="37930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Convening is:</a:t>
            </a: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More than a meeting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More than facilitation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612FF8-340A-D535-2D41-3B536E723454}"/>
              </a:ext>
            </a:extLst>
          </p:cNvPr>
          <p:cNvSpPr txBox="1"/>
          <p:nvPr/>
        </p:nvSpPr>
        <p:spPr>
          <a:xfrm>
            <a:off x="131933" y="4314110"/>
            <a:ext cx="11750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It is the beginning of a relationship focused on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practice change</a:t>
            </a:r>
          </a:p>
        </p:txBody>
      </p:sp>
    </p:spTree>
    <p:extLst>
      <p:ext uri="{BB962C8B-B14F-4D97-AF65-F5344CB8AC3E}">
        <p14:creationId xmlns:p14="http://schemas.microsoft.com/office/powerpoint/2010/main" val="38804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EE8F-235B-859B-25B0-F7E257C78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EC9082A6-429E-3F9C-2F3C-BB5B40DB9879}"/>
              </a:ext>
            </a:extLst>
          </p:cNvPr>
          <p:cNvGrpSpPr/>
          <p:nvPr/>
        </p:nvGrpSpPr>
        <p:grpSpPr>
          <a:xfrm>
            <a:off x="0" y="-31"/>
            <a:ext cx="12192000" cy="6858634"/>
            <a:chOff x="0" y="-31"/>
            <a:chExt cx="12192000" cy="6858634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54B46793-C38B-206C-85B3-104007AD768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-31"/>
              <a:ext cx="2851516" cy="6858031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F3062310-467A-6036-8D43-CD6ACDC3E0F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97C0CB87-C5E7-4498-CD29-173DDE4234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75273"/>
            <a:ext cx="105156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595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Convenin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en-US" sz="32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10" dirty="0">
                <a:latin typeface="Arial" panose="020B0604020202020204" pitchFamily="34" charset="0"/>
                <a:cs typeface="Arial" panose="020B0604020202020204" pitchFamily="34" charset="0"/>
              </a:rPr>
              <a:t>we…..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CF206A1B-99A8-C3FB-0783-8238BC17D0D3}"/>
              </a:ext>
            </a:extLst>
          </p:cNvPr>
          <p:cNvGrpSpPr/>
          <p:nvPr/>
        </p:nvGrpSpPr>
        <p:grpSpPr>
          <a:xfrm>
            <a:off x="0" y="0"/>
            <a:ext cx="3264535" cy="6858000"/>
            <a:chOff x="0" y="0"/>
            <a:chExt cx="3264535" cy="685800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52332B8-DE79-E4CE-160D-029CDBD78889}"/>
                </a:ext>
              </a:extLst>
            </p:cNvPr>
            <p:cNvSpPr/>
            <p:nvPr/>
          </p:nvSpPr>
          <p:spPr>
            <a:xfrm>
              <a:off x="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182880" y="6857999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647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7E0CE9A0-9550-17DE-0199-84B703444BFB}"/>
                </a:ext>
              </a:extLst>
            </p:cNvPr>
            <p:cNvSpPr/>
            <p:nvPr/>
          </p:nvSpPr>
          <p:spPr>
            <a:xfrm>
              <a:off x="0" y="714375"/>
              <a:ext cx="1591945" cy="507365"/>
            </a:xfrm>
            <a:custGeom>
              <a:avLst/>
              <a:gdLst/>
              <a:ahLst/>
              <a:cxnLst/>
              <a:rect l="l" t="t" r="r" b="b"/>
              <a:pathLst>
                <a:path w="1591945" h="507365">
                  <a:moveTo>
                    <a:pt x="0" y="0"/>
                  </a:moveTo>
                  <a:lnTo>
                    <a:pt x="0" y="503757"/>
                  </a:lnTo>
                  <a:lnTo>
                    <a:pt x="1245436" y="507296"/>
                  </a:lnTo>
                  <a:lnTo>
                    <a:pt x="1345749" y="507296"/>
                  </a:lnTo>
                  <a:lnTo>
                    <a:pt x="1351934" y="500904"/>
                  </a:lnTo>
                  <a:lnTo>
                    <a:pt x="1353822" y="499383"/>
                  </a:lnTo>
                  <a:lnTo>
                    <a:pt x="1584337" y="268817"/>
                  </a:lnTo>
                  <a:lnTo>
                    <a:pt x="1589651" y="261664"/>
                  </a:lnTo>
                  <a:lnTo>
                    <a:pt x="1591423" y="254511"/>
                  </a:lnTo>
                  <a:lnTo>
                    <a:pt x="1589651" y="247358"/>
                  </a:lnTo>
                  <a:lnTo>
                    <a:pt x="1584337" y="240205"/>
                  </a:lnTo>
                  <a:lnTo>
                    <a:pt x="1355369" y="11262"/>
                  </a:lnTo>
                  <a:lnTo>
                    <a:pt x="1350387" y="11262"/>
                  </a:lnTo>
                  <a:lnTo>
                    <a:pt x="1350387" y="6493"/>
                  </a:lnTo>
                  <a:lnTo>
                    <a:pt x="1345749" y="6493"/>
                  </a:lnTo>
                  <a:lnTo>
                    <a:pt x="1340939" y="1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87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B4BD246A-3643-5BBF-F0C3-ECA83D8D5BD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3783" y="2447544"/>
              <a:ext cx="420623" cy="100584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5E014AD5-32F5-8576-ABAA-411A786E690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1969007"/>
              <a:ext cx="1834895" cy="1106424"/>
            </a:xfrm>
            <a:prstGeom prst="rect">
              <a:avLst/>
            </a:prstGeom>
          </p:spPr>
        </p:pic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207A867F-91CA-A4B0-2716-A2648E1CA15F}"/>
              </a:ext>
            </a:extLst>
          </p:cNvPr>
          <p:cNvSpPr txBox="1"/>
          <p:nvPr/>
        </p:nvSpPr>
        <p:spPr>
          <a:xfrm>
            <a:off x="1243269" y="2221484"/>
            <a:ext cx="153606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sz="1200" dirty="0">
                <a:latin typeface="Century Gothic"/>
                <a:cs typeface="Century Gothic"/>
              </a:rPr>
              <a:t>Meet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people</a:t>
            </a:r>
            <a:r>
              <a:rPr sz="1200" spc="-10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‘where </a:t>
            </a:r>
            <a:r>
              <a:rPr sz="1200" b="1" dirty="0">
                <a:latin typeface="Century Gothic"/>
                <a:cs typeface="Century Gothic"/>
              </a:rPr>
              <a:t>they</a:t>
            </a:r>
            <a:r>
              <a:rPr sz="1200" b="1" spc="-3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are</a:t>
            </a:r>
            <a:r>
              <a:rPr sz="1200" b="1" i="1" dirty="0">
                <a:latin typeface="Century Gothic"/>
                <a:cs typeface="Century Gothic"/>
              </a:rPr>
              <a:t>’</a:t>
            </a:r>
            <a:r>
              <a:rPr sz="1200" b="1" i="1" spc="-3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on</a:t>
            </a:r>
            <a:r>
              <a:rPr sz="1200" spc="-25" dirty="0">
                <a:latin typeface="Century Gothic"/>
                <a:cs typeface="Century Gothic"/>
              </a:rPr>
              <a:t> the </a:t>
            </a:r>
            <a:r>
              <a:rPr sz="1200" spc="-10" dirty="0">
                <a:latin typeface="Century Gothic"/>
                <a:cs typeface="Century Gothic"/>
              </a:rPr>
              <a:t>issue.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0CD26882-2E48-98BC-73C0-1ADA4171889C}"/>
              </a:ext>
            </a:extLst>
          </p:cNvPr>
          <p:cNvGrpSpPr/>
          <p:nvPr/>
        </p:nvGrpSpPr>
        <p:grpSpPr>
          <a:xfrm>
            <a:off x="3197351" y="1969007"/>
            <a:ext cx="2152015" cy="1106805"/>
            <a:chOff x="3197351" y="1969007"/>
            <a:chExt cx="2152015" cy="1106805"/>
          </a:xfrm>
        </p:grpSpPr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1FA43AA8-22C2-A822-6FE5-0F285DBBE49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25567" y="2447543"/>
              <a:ext cx="423672" cy="100584"/>
            </a:xfrm>
            <a:prstGeom prst="rect">
              <a:avLst/>
            </a:prstGeom>
          </p:spPr>
        </p:pic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8E3BB405-3253-54FD-7364-C83B80DE9DF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7351" y="1969007"/>
              <a:ext cx="1834896" cy="1106424"/>
            </a:xfrm>
            <a:prstGeom prst="rect">
              <a:avLst/>
            </a:prstGeom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6E68C414-93E2-A8D5-3A9F-F912684DEBB1}"/>
              </a:ext>
            </a:extLst>
          </p:cNvPr>
          <p:cNvSpPr txBox="1"/>
          <p:nvPr/>
        </p:nvSpPr>
        <p:spPr>
          <a:xfrm>
            <a:off x="3324955" y="2136140"/>
            <a:ext cx="1538605" cy="7023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" marR="5080" algn="ctr">
              <a:lnSpc>
                <a:spcPts val="1300"/>
              </a:lnSpc>
              <a:spcBef>
                <a:spcPts val="260"/>
              </a:spcBef>
            </a:pPr>
            <a:r>
              <a:rPr sz="1200" b="1" dirty="0">
                <a:latin typeface="Century Gothic"/>
                <a:cs typeface="Century Gothic"/>
              </a:rPr>
              <a:t>Bring</a:t>
            </a:r>
            <a:r>
              <a:rPr sz="1200" b="1" spc="-4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people </a:t>
            </a:r>
            <a:r>
              <a:rPr sz="1200" b="1" dirty="0">
                <a:latin typeface="Century Gothic"/>
                <a:cs typeface="Century Gothic"/>
              </a:rPr>
              <a:t>together</a:t>
            </a:r>
            <a:r>
              <a:rPr sz="1200" b="1" spc="-2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to</a:t>
            </a:r>
            <a:r>
              <a:rPr sz="1200" spc="-15" dirty="0">
                <a:latin typeface="Century Gothic"/>
                <a:cs typeface="Century Gothic"/>
              </a:rPr>
              <a:t> </a:t>
            </a:r>
            <a:r>
              <a:rPr sz="1200" spc="-20" dirty="0">
                <a:latin typeface="Century Gothic"/>
                <a:cs typeface="Century Gothic"/>
              </a:rPr>
              <a:t>build </a:t>
            </a:r>
            <a:r>
              <a:rPr sz="1200" dirty="0">
                <a:latin typeface="Century Gothic"/>
                <a:cs typeface="Century Gothic"/>
              </a:rPr>
              <a:t>support</a:t>
            </a:r>
            <a:r>
              <a:rPr sz="1200" spc="-3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for </a:t>
            </a:r>
            <a:r>
              <a:rPr sz="1200" dirty="0">
                <a:latin typeface="Century Gothic"/>
                <a:cs typeface="Century Gothic"/>
              </a:rPr>
              <a:t>addressing</a:t>
            </a:r>
            <a:r>
              <a:rPr sz="1200" spc="-5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the</a:t>
            </a:r>
            <a:r>
              <a:rPr sz="1200" spc="-4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issue.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B53635CA-B46D-6E0E-514D-4C47F8DAD371}"/>
              </a:ext>
            </a:extLst>
          </p:cNvPr>
          <p:cNvGrpSpPr/>
          <p:nvPr/>
        </p:nvGrpSpPr>
        <p:grpSpPr>
          <a:xfrm>
            <a:off x="5285232" y="1719072"/>
            <a:ext cx="2146300" cy="1609725"/>
            <a:chOff x="5285232" y="1719072"/>
            <a:chExt cx="2146300" cy="1609725"/>
          </a:xfrm>
        </p:grpSpPr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6D33CBE-BC55-C67E-5D03-3895D34ADE4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0400" y="2447544"/>
              <a:ext cx="420624" cy="100584"/>
            </a:xfrm>
            <a:prstGeom prst="rect">
              <a:avLst/>
            </a:prstGeom>
          </p:spPr>
        </p:pic>
        <p:pic>
          <p:nvPicPr>
            <p:cNvPr id="18" name="object 18">
              <a:extLst>
                <a:ext uri="{FF2B5EF4-FFF2-40B4-BE49-F238E27FC236}">
                  <a16:creationId xmlns:a16="http://schemas.microsoft.com/office/drawing/2014/main" id="{E322CE1A-F442-FFEE-B409-73B7A4E8EE8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5232" y="1719072"/>
              <a:ext cx="1789175" cy="1609343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71BF578B-C092-008C-7FA9-C2F11B333097}"/>
              </a:ext>
            </a:extLst>
          </p:cNvPr>
          <p:cNvSpPr txBox="1"/>
          <p:nvPr/>
        </p:nvSpPr>
        <p:spPr>
          <a:xfrm>
            <a:off x="5450169" y="1968500"/>
            <a:ext cx="1454150" cy="104648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algn="ctr">
              <a:lnSpc>
                <a:spcPct val="91700"/>
              </a:lnSpc>
              <a:spcBef>
                <a:spcPts val="219"/>
              </a:spcBef>
            </a:pPr>
            <a:r>
              <a:rPr sz="1200" b="1" dirty="0">
                <a:latin typeface="Century Gothic"/>
                <a:cs typeface="Century Gothic"/>
              </a:rPr>
              <a:t>Convene</a:t>
            </a:r>
            <a:r>
              <a:rPr sz="1200" b="1" spc="-45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the </a:t>
            </a:r>
            <a:r>
              <a:rPr sz="1200" b="1" dirty="0">
                <a:latin typeface="Century Gothic"/>
                <a:cs typeface="Century Gothic"/>
              </a:rPr>
              <a:t>stakeholders</a:t>
            </a:r>
            <a:r>
              <a:rPr sz="1200" b="1" spc="-1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to </a:t>
            </a:r>
            <a:r>
              <a:rPr sz="1200" dirty="0">
                <a:latin typeface="Century Gothic"/>
                <a:cs typeface="Century Gothic"/>
              </a:rPr>
              <a:t>discover</a:t>
            </a:r>
            <a:r>
              <a:rPr sz="1200" spc="-3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why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this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is </a:t>
            </a:r>
            <a:r>
              <a:rPr sz="1200" dirty="0">
                <a:latin typeface="Century Gothic"/>
                <a:cs typeface="Century Gothic"/>
              </a:rPr>
              <a:t>important</a:t>
            </a:r>
            <a:r>
              <a:rPr sz="1200" spc="-6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and</a:t>
            </a:r>
            <a:r>
              <a:rPr sz="1200" spc="-55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how </a:t>
            </a:r>
            <a:r>
              <a:rPr sz="1200" dirty="0">
                <a:latin typeface="Century Gothic"/>
                <a:cs typeface="Century Gothic"/>
              </a:rPr>
              <a:t>it</a:t>
            </a:r>
            <a:r>
              <a:rPr sz="1200" spc="-1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will</a:t>
            </a:r>
            <a:r>
              <a:rPr sz="1200" spc="-1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improve practice.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FF5EFE22-43D6-EE57-3B2B-55155C0C0A63}"/>
              </a:ext>
            </a:extLst>
          </p:cNvPr>
          <p:cNvGrpSpPr/>
          <p:nvPr/>
        </p:nvGrpSpPr>
        <p:grpSpPr>
          <a:xfrm>
            <a:off x="7357871" y="1969007"/>
            <a:ext cx="2155190" cy="1106805"/>
            <a:chOff x="7357871" y="1969007"/>
            <a:chExt cx="2155190" cy="1106805"/>
          </a:xfrm>
        </p:grpSpPr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EF34AE93-FE4A-A576-3B39-3BAA33614CD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92183" y="2447543"/>
              <a:ext cx="420624" cy="100584"/>
            </a:xfrm>
            <a:prstGeom prst="rect">
              <a:avLst/>
            </a:prstGeom>
          </p:spPr>
        </p:pic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5CEB35F8-E214-65A3-B62B-396A8624B6B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57871" y="1969007"/>
              <a:ext cx="1844039" cy="1106424"/>
            </a:xfrm>
            <a:prstGeom prst="rect">
              <a:avLst/>
            </a:prstGeom>
          </p:spPr>
        </p:pic>
      </p:grpSp>
      <p:sp>
        <p:nvSpPr>
          <p:cNvPr id="23" name="object 23">
            <a:extLst>
              <a:ext uri="{FF2B5EF4-FFF2-40B4-BE49-F238E27FC236}">
                <a16:creationId xmlns:a16="http://schemas.microsoft.com/office/drawing/2014/main" id="{56DB0EF1-1F0E-077E-9311-4715D0538365}"/>
              </a:ext>
            </a:extLst>
          </p:cNvPr>
          <p:cNvSpPr txBox="1"/>
          <p:nvPr/>
        </p:nvSpPr>
        <p:spPr>
          <a:xfrm>
            <a:off x="7487245" y="2136140"/>
            <a:ext cx="1546225" cy="7023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sz="1200" b="1" dirty="0">
                <a:latin typeface="Century Gothic"/>
                <a:cs typeface="Century Gothic"/>
              </a:rPr>
              <a:t>Translate</a:t>
            </a:r>
            <a:r>
              <a:rPr sz="1200" b="1" spc="-20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complex </a:t>
            </a:r>
            <a:r>
              <a:rPr sz="1200" b="1" dirty="0">
                <a:latin typeface="Century Gothic"/>
                <a:cs typeface="Century Gothic"/>
              </a:rPr>
              <a:t>challenges</a:t>
            </a:r>
            <a:r>
              <a:rPr sz="1200" b="1" spc="-15" dirty="0">
                <a:latin typeface="Century Gothic"/>
                <a:cs typeface="Century Gothic"/>
              </a:rPr>
              <a:t> </a:t>
            </a:r>
            <a:r>
              <a:rPr sz="1200" spc="-20" dirty="0">
                <a:latin typeface="Century Gothic"/>
                <a:cs typeface="Century Gothic"/>
              </a:rPr>
              <a:t>into</a:t>
            </a:r>
            <a:r>
              <a:rPr sz="1200" spc="50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ways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that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individuals </a:t>
            </a:r>
            <a:r>
              <a:rPr sz="1200" dirty="0">
                <a:latin typeface="Century Gothic"/>
                <a:cs typeface="Century Gothic"/>
              </a:rPr>
              <a:t>can</a:t>
            </a:r>
            <a:r>
              <a:rPr sz="1200" spc="-2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contribute.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C3402D90-76FA-A7EB-A09C-94F022007563}"/>
              </a:ext>
            </a:extLst>
          </p:cNvPr>
          <p:cNvGrpSpPr/>
          <p:nvPr/>
        </p:nvGrpSpPr>
        <p:grpSpPr>
          <a:xfrm>
            <a:off x="1959864" y="1969007"/>
            <a:ext cx="9321165" cy="2268220"/>
            <a:chOff x="1959864" y="1969007"/>
            <a:chExt cx="9321165" cy="2268220"/>
          </a:xfrm>
        </p:grpSpPr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013648FE-361D-5C04-D50C-516E7A7368A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59864" y="2993135"/>
              <a:ext cx="8394192" cy="1243583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B0688C66-1474-9C80-1EE0-FF2BF938367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48800" y="1969007"/>
              <a:ext cx="1831848" cy="1106424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BAB62666-A11F-FE45-7B1C-98E8F514C0CA}"/>
              </a:ext>
            </a:extLst>
          </p:cNvPr>
          <p:cNvSpPr txBox="1"/>
          <p:nvPr/>
        </p:nvSpPr>
        <p:spPr>
          <a:xfrm>
            <a:off x="9577152" y="2221484"/>
            <a:ext cx="153225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335" marR="5080" indent="-1270" algn="just">
              <a:lnSpc>
                <a:spcPts val="1300"/>
              </a:lnSpc>
              <a:spcBef>
                <a:spcPts val="260"/>
              </a:spcBef>
            </a:pPr>
            <a:r>
              <a:rPr sz="1200" dirty="0">
                <a:latin typeface="Century Gothic"/>
                <a:cs typeface="Century Gothic"/>
              </a:rPr>
              <a:t>Help</a:t>
            </a:r>
            <a:r>
              <a:rPr sz="1200" spc="-2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people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‘lead</a:t>
            </a:r>
            <a:r>
              <a:rPr sz="1200" b="1" spc="-25" dirty="0">
                <a:latin typeface="Century Gothic"/>
                <a:cs typeface="Century Gothic"/>
              </a:rPr>
              <a:t> in </a:t>
            </a:r>
            <a:r>
              <a:rPr sz="1200" b="1" dirty="0">
                <a:latin typeface="Century Gothic"/>
                <a:cs typeface="Century Gothic"/>
              </a:rPr>
              <a:t>place</a:t>
            </a:r>
            <a:r>
              <a:rPr sz="1200" i="1" dirty="0">
                <a:latin typeface="Century Gothic"/>
                <a:cs typeface="Century Gothic"/>
              </a:rPr>
              <a:t>’</a:t>
            </a:r>
            <a:r>
              <a:rPr sz="1200" i="1" spc="-4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regardless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of </a:t>
            </a:r>
            <a:r>
              <a:rPr sz="1200" dirty="0">
                <a:latin typeface="Century Gothic"/>
                <a:cs typeface="Century Gothic"/>
              </a:rPr>
              <a:t>role,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position,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or</a:t>
            </a:r>
            <a:r>
              <a:rPr sz="1200" spc="-30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title.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F6858454-D29D-E794-2C4E-ADE329CF6DA2}"/>
              </a:ext>
            </a:extLst>
          </p:cNvPr>
          <p:cNvGrpSpPr/>
          <p:nvPr/>
        </p:nvGrpSpPr>
        <p:grpSpPr>
          <a:xfrm>
            <a:off x="1118616" y="4197096"/>
            <a:ext cx="2146300" cy="1109980"/>
            <a:chOff x="1118616" y="4197096"/>
            <a:chExt cx="2146300" cy="1109980"/>
          </a:xfrm>
        </p:grpSpPr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1D679BC4-D966-AA73-1112-BB9602BE67F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3783" y="4675632"/>
              <a:ext cx="420623" cy="100583"/>
            </a:xfrm>
            <a:prstGeom prst="rect">
              <a:avLst/>
            </a:prstGeom>
          </p:spPr>
        </p:pic>
        <p:pic>
          <p:nvPicPr>
            <p:cNvPr id="30" name="object 30">
              <a:extLst>
                <a:ext uri="{FF2B5EF4-FFF2-40B4-BE49-F238E27FC236}">
                  <a16:creationId xmlns:a16="http://schemas.microsoft.com/office/drawing/2014/main" id="{557A093B-5012-7B4B-67C5-B5D99A550D2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8616" y="4197096"/>
              <a:ext cx="1786127" cy="1109471"/>
            </a:xfrm>
            <a:prstGeom prst="rect">
              <a:avLst/>
            </a:prstGeom>
          </p:spPr>
        </p:pic>
      </p:grpSp>
      <p:sp>
        <p:nvSpPr>
          <p:cNvPr id="31" name="object 31">
            <a:extLst>
              <a:ext uri="{FF2B5EF4-FFF2-40B4-BE49-F238E27FC236}">
                <a16:creationId xmlns:a16="http://schemas.microsoft.com/office/drawing/2014/main" id="{35D0DBC6-058B-51FC-CB22-BE8B47216F59}"/>
              </a:ext>
            </a:extLst>
          </p:cNvPr>
          <p:cNvSpPr txBox="1"/>
          <p:nvPr/>
        </p:nvSpPr>
        <p:spPr>
          <a:xfrm>
            <a:off x="1560040" y="4449571"/>
            <a:ext cx="902335" cy="53784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34925" marR="5080" indent="-22860" algn="just">
              <a:lnSpc>
                <a:spcPts val="1300"/>
              </a:lnSpc>
              <a:spcBef>
                <a:spcPts val="259"/>
              </a:spcBef>
            </a:pPr>
            <a:r>
              <a:rPr sz="1200" dirty="0">
                <a:latin typeface="Century Gothic"/>
                <a:cs typeface="Century Gothic"/>
              </a:rPr>
              <a:t>Create</a:t>
            </a:r>
            <a:r>
              <a:rPr sz="1200" spc="-50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new </a:t>
            </a:r>
            <a:r>
              <a:rPr sz="1200" b="1" spc="-10" dirty="0">
                <a:latin typeface="Century Gothic"/>
                <a:cs typeface="Century Gothic"/>
              </a:rPr>
              <a:t>knowledge </a:t>
            </a:r>
            <a:r>
              <a:rPr sz="1200" spc="-10" dirty="0">
                <a:latin typeface="Century Gothic"/>
                <a:cs typeface="Century Gothic"/>
              </a:rPr>
              <a:t>together.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04932C3B-3AC6-5D2F-DB56-3AA77A87E8A5}"/>
              </a:ext>
            </a:extLst>
          </p:cNvPr>
          <p:cNvGrpSpPr/>
          <p:nvPr/>
        </p:nvGrpSpPr>
        <p:grpSpPr>
          <a:xfrm>
            <a:off x="3200400" y="3624071"/>
            <a:ext cx="2289175" cy="2252980"/>
            <a:chOff x="3200400" y="3624071"/>
            <a:chExt cx="2289175" cy="2252980"/>
          </a:xfrm>
        </p:grpSpPr>
        <p:pic>
          <p:nvPicPr>
            <p:cNvPr id="33" name="object 33">
              <a:extLst>
                <a:ext uri="{FF2B5EF4-FFF2-40B4-BE49-F238E27FC236}">
                  <a16:creationId xmlns:a16="http://schemas.microsoft.com/office/drawing/2014/main" id="{4726C922-C34E-BB47-404F-104CAC95370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68823" y="4675631"/>
              <a:ext cx="420624" cy="100583"/>
            </a:xfrm>
            <a:prstGeom prst="rect">
              <a:avLst/>
            </a:prstGeom>
          </p:spPr>
        </p:pic>
        <p:pic>
          <p:nvPicPr>
            <p:cNvPr id="34" name="object 34">
              <a:extLst>
                <a:ext uri="{FF2B5EF4-FFF2-40B4-BE49-F238E27FC236}">
                  <a16:creationId xmlns:a16="http://schemas.microsoft.com/office/drawing/2014/main" id="{009CD3AA-85A8-B7D3-E41B-0349AF76555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00400" y="3624071"/>
              <a:ext cx="1938527" cy="2252472"/>
            </a:xfrm>
            <a:prstGeom prst="rect">
              <a:avLst/>
            </a:prstGeom>
          </p:spPr>
        </p:pic>
      </p:grpSp>
      <p:sp>
        <p:nvSpPr>
          <p:cNvPr id="35" name="object 35">
            <a:extLst>
              <a:ext uri="{FF2B5EF4-FFF2-40B4-BE49-F238E27FC236}">
                <a16:creationId xmlns:a16="http://schemas.microsoft.com/office/drawing/2014/main" id="{72A20230-A632-8BEF-1B2A-739D76FE7CB4}"/>
              </a:ext>
            </a:extLst>
          </p:cNvPr>
          <p:cNvSpPr txBox="1"/>
          <p:nvPr/>
        </p:nvSpPr>
        <p:spPr>
          <a:xfrm>
            <a:off x="3361188" y="4278883"/>
            <a:ext cx="1607820" cy="8820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algn="ctr">
              <a:lnSpc>
                <a:spcPct val="92100"/>
              </a:lnSpc>
              <a:spcBef>
                <a:spcPts val="210"/>
              </a:spcBef>
            </a:pPr>
            <a:r>
              <a:rPr sz="1200" b="1" dirty="0">
                <a:latin typeface="Century Gothic"/>
                <a:cs typeface="Century Gothic"/>
              </a:rPr>
              <a:t>Solve</a:t>
            </a:r>
            <a:r>
              <a:rPr sz="1200" b="1" spc="-15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complex</a:t>
            </a:r>
            <a:r>
              <a:rPr sz="1200" b="1" spc="-1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issues </a:t>
            </a:r>
            <a:r>
              <a:rPr sz="1200" dirty="0">
                <a:latin typeface="Century Gothic"/>
                <a:cs typeface="Century Gothic"/>
              </a:rPr>
              <a:t>that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need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the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various perspectives/aspects </a:t>
            </a:r>
            <a:r>
              <a:rPr sz="1200" dirty="0">
                <a:latin typeface="Century Gothic"/>
                <a:cs typeface="Century Gothic"/>
              </a:rPr>
              <a:t>that</a:t>
            </a:r>
            <a:r>
              <a:rPr sz="1200" spc="-6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contribute</a:t>
            </a:r>
            <a:r>
              <a:rPr sz="1200" spc="-6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to </a:t>
            </a:r>
            <a:r>
              <a:rPr sz="1200" spc="-10" dirty="0">
                <a:latin typeface="Century Gothic"/>
                <a:cs typeface="Century Gothic"/>
              </a:rPr>
              <a:t>problems/solutions.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36" name="object 36">
            <a:extLst>
              <a:ext uri="{FF2B5EF4-FFF2-40B4-BE49-F238E27FC236}">
                <a16:creationId xmlns:a16="http://schemas.microsoft.com/office/drawing/2014/main" id="{51A9B91A-7195-0242-5820-E3B8D16D4840}"/>
              </a:ext>
            </a:extLst>
          </p:cNvPr>
          <p:cNvGrpSpPr/>
          <p:nvPr/>
        </p:nvGrpSpPr>
        <p:grpSpPr>
          <a:xfrm>
            <a:off x="5422391" y="3803903"/>
            <a:ext cx="2152015" cy="1896110"/>
            <a:chOff x="5422391" y="3803903"/>
            <a:chExt cx="2152015" cy="1896110"/>
          </a:xfrm>
        </p:grpSpPr>
        <p:pic>
          <p:nvPicPr>
            <p:cNvPr id="37" name="object 37">
              <a:extLst>
                <a:ext uri="{FF2B5EF4-FFF2-40B4-BE49-F238E27FC236}">
                  <a16:creationId xmlns:a16="http://schemas.microsoft.com/office/drawing/2014/main" id="{32C81582-796F-542C-0268-CFA94F96F9A9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50607" y="4675631"/>
              <a:ext cx="423672" cy="100583"/>
            </a:xfrm>
            <a:prstGeom prst="rect">
              <a:avLst/>
            </a:prstGeom>
          </p:spPr>
        </p:pic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1C8A561F-CDAB-2AB2-E6FF-C32911B34B6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22391" y="3803903"/>
              <a:ext cx="1837943" cy="1895855"/>
            </a:xfrm>
            <a:prstGeom prst="rect">
              <a:avLst/>
            </a:prstGeom>
          </p:spPr>
        </p:pic>
      </p:grpSp>
      <p:sp>
        <p:nvSpPr>
          <p:cNvPr id="39" name="object 39">
            <a:extLst>
              <a:ext uri="{FF2B5EF4-FFF2-40B4-BE49-F238E27FC236}">
                <a16:creationId xmlns:a16="http://schemas.microsoft.com/office/drawing/2014/main" id="{6A7F9307-84D3-A25B-CF83-092D59D8AB70}"/>
              </a:ext>
            </a:extLst>
          </p:cNvPr>
          <p:cNvSpPr txBox="1"/>
          <p:nvPr/>
        </p:nvSpPr>
        <p:spPr>
          <a:xfrm>
            <a:off x="5549783" y="4111244"/>
            <a:ext cx="1538605" cy="12115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065" marR="5080" algn="ctr">
              <a:lnSpc>
                <a:spcPct val="91400"/>
              </a:lnSpc>
              <a:spcBef>
                <a:spcPts val="220"/>
              </a:spcBef>
            </a:pPr>
            <a:r>
              <a:rPr sz="1200" b="1" dirty="0">
                <a:latin typeface="Century Gothic"/>
                <a:cs typeface="Century Gothic"/>
              </a:rPr>
              <a:t>Build</a:t>
            </a:r>
            <a:r>
              <a:rPr sz="1200" b="1" spc="-2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a</a:t>
            </a:r>
            <a:r>
              <a:rPr sz="1200" b="1" spc="-20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personal </a:t>
            </a:r>
            <a:r>
              <a:rPr sz="1200" b="1" dirty="0">
                <a:latin typeface="Century Gothic"/>
                <a:cs typeface="Century Gothic"/>
              </a:rPr>
              <a:t>commitment</a:t>
            </a:r>
            <a:r>
              <a:rPr sz="1200" b="1" spc="-45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to </a:t>
            </a:r>
            <a:r>
              <a:rPr sz="1200" dirty="0">
                <a:latin typeface="Century Gothic"/>
                <a:cs typeface="Century Gothic"/>
              </a:rPr>
              <a:t>working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in</a:t>
            </a:r>
            <a:r>
              <a:rPr sz="1200" spc="-2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this</a:t>
            </a:r>
            <a:r>
              <a:rPr sz="1200" spc="-25" dirty="0">
                <a:latin typeface="Century Gothic"/>
                <a:cs typeface="Century Gothic"/>
              </a:rPr>
              <a:t> way </a:t>
            </a:r>
            <a:r>
              <a:rPr sz="1200" dirty="0">
                <a:latin typeface="Century Gothic"/>
                <a:cs typeface="Century Gothic"/>
              </a:rPr>
              <a:t>because</a:t>
            </a:r>
            <a:r>
              <a:rPr sz="1200" spc="-2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we</a:t>
            </a:r>
            <a:r>
              <a:rPr sz="1200" spc="-1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believe </a:t>
            </a:r>
            <a:r>
              <a:rPr sz="1200" dirty="0">
                <a:latin typeface="Century Gothic"/>
                <a:cs typeface="Century Gothic"/>
              </a:rPr>
              <a:t>inclusive</a:t>
            </a:r>
            <a:r>
              <a:rPr sz="1200" spc="-3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work</a:t>
            </a:r>
            <a:r>
              <a:rPr sz="1200" spc="-25" dirty="0">
                <a:latin typeface="Century Gothic"/>
                <a:cs typeface="Century Gothic"/>
              </a:rPr>
              <a:t> is </a:t>
            </a:r>
            <a:r>
              <a:rPr sz="1200" dirty="0">
                <a:latin typeface="Century Gothic"/>
                <a:cs typeface="Century Gothic"/>
              </a:rPr>
              <a:t>better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and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spc="-20" dirty="0">
                <a:latin typeface="Century Gothic"/>
                <a:cs typeface="Century Gothic"/>
              </a:rPr>
              <a:t>more </a:t>
            </a:r>
            <a:r>
              <a:rPr sz="1200" dirty="0">
                <a:latin typeface="Century Gothic"/>
                <a:cs typeface="Century Gothic"/>
              </a:rPr>
              <a:t>sustainable</a:t>
            </a:r>
            <a:r>
              <a:rPr sz="1200" spc="-65" dirty="0">
                <a:latin typeface="Century Gothic"/>
                <a:cs typeface="Century Gothic"/>
              </a:rPr>
              <a:t> </a:t>
            </a:r>
            <a:r>
              <a:rPr sz="1200" spc="-20" dirty="0">
                <a:latin typeface="Century Gothic"/>
                <a:cs typeface="Century Gothic"/>
              </a:rPr>
              <a:t>work.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F3311E9E-25FA-21AA-51E7-E0A8B6C08CAD}"/>
              </a:ext>
            </a:extLst>
          </p:cNvPr>
          <p:cNvGrpSpPr/>
          <p:nvPr/>
        </p:nvGrpSpPr>
        <p:grpSpPr>
          <a:xfrm>
            <a:off x="7510271" y="4197096"/>
            <a:ext cx="2146300" cy="1109980"/>
            <a:chOff x="7510271" y="4197096"/>
            <a:chExt cx="2146300" cy="1109980"/>
          </a:xfrm>
        </p:grpSpPr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BB988312-98C4-89D8-C22A-46F9F36DEB9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35439" y="4675632"/>
              <a:ext cx="420624" cy="100583"/>
            </a:xfrm>
            <a:prstGeom prst="rect">
              <a:avLst/>
            </a:prstGeom>
          </p:spPr>
        </p:pic>
        <p:pic>
          <p:nvPicPr>
            <p:cNvPr id="42" name="object 42">
              <a:extLst>
                <a:ext uri="{FF2B5EF4-FFF2-40B4-BE49-F238E27FC236}">
                  <a16:creationId xmlns:a16="http://schemas.microsoft.com/office/drawing/2014/main" id="{5D416DEA-496A-57A7-F11F-D359E8AF8B44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10271" y="4197096"/>
              <a:ext cx="1783079" cy="1109471"/>
            </a:xfrm>
            <a:prstGeom prst="rect">
              <a:avLst/>
            </a:prstGeom>
          </p:spPr>
        </p:pic>
      </p:grpSp>
      <p:sp>
        <p:nvSpPr>
          <p:cNvPr id="43" name="object 43">
            <a:extLst>
              <a:ext uri="{FF2B5EF4-FFF2-40B4-BE49-F238E27FC236}">
                <a16:creationId xmlns:a16="http://schemas.microsoft.com/office/drawing/2014/main" id="{B679798A-A96F-BDCB-6DFC-3CA71C5A0BD7}"/>
              </a:ext>
            </a:extLst>
          </p:cNvPr>
          <p:cNvSpPr txBox="1"/>
          <p:nvPr/>
        </p:nvSpPr>
        <p:spPr>
          <a:xfrm>
            <a:off x="7712938" y="4531867"/>
            <a:ext cx="1378585" cy="373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dirty="0">
                <a:latin typeface="Century Gothic"/>
                <a:cs typeface="Century Gothic"/>
              </a:rPr>
              <a:t>Cultivate</a:t>
            </a:r>
            <a:r>
              <a:rPr sz="1200" b="1" spc="-5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the</a:t>
            </a:r>
            <a:r>
              <a:rPr sz="1200" b="1" spc="-45" dirty="0">
                <a:latin typeface="Century Gothic"/>
                <a:cs typeface="Century Gothic"/>
              </a:rPr>
              <a:t> </a:t>
            </a:r>
            <a:r>
              <a:rPr sz="1200" b="1" spc="-20" dirty="0">
                <a:latin typeface="Century Gothic"/>
                <a:cs typeface="Century Gothic"/>
              </a:rPr>
              <a:t>habit</a:t>
            </a:r>
            <a:endParaRPr sz="1200">
              <a:latin typeface="Century Gothic"/>
              <a:cs typeface="Century Gothic"/>
            </a:endParaRPr>
          </a:p>
          <a:p>
            <a:pPr marL="76835">
              <a:lnSpc>
                <a:spcPts val="1370"/>
              </a:lnSpc>
            </a:pPr>
            <a:r>
              <a:rPr sz="1200" dirty="0">
                <a:latin typeface="Century Gothic"/>
                <a:cs typeface="Century Gothic"/>
              </a:rPr>
              <a:t>of</a:t>
            </a:r>
            <a:r>
              <a:rPr sz="1200" spc="-15" dirty="0">
                <a:latin typeface="Century Gothic"/>
                <a:cs typeface="Century Gothic"/>
              </a:rPr>
              <a:t> </a:t>
            </a:r>
            <a:r>
              <a:rPr sz="1200" spc="-10" dirty="0">
                <a:latin typeface="Century Gothic"/>
                <a:cs typeface="Century Gothic"/>
              </a:rPr>
              <a:t>collaboration.</a:t>
            </a:r>
            <a:endParaRPr sz="1200">
              <a:latin typeface="Century Gothic"/>
              <a:cs typeface="Century Gothic"/>
            </a:endParaRPr>
          </a:p>
        </p:txBody>
      </p:sp>
      <p:pic>
        <p:nvPicPr>
          <p:cNvPr id="44" name="object 44">
            <a:extLst>
              <a:ext uri="{FF2B5EF4-FFF2-40B4-BE49-F238E27FC236}">
                <a16:creationId xmlns:a16="http://schemas.microsoft.com/office/drawing/2014/main" id="{D5757780-F0CE-265F-B1C4-17DFC02428C2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582911" y="4197096"/>
            <a:ext cx="1847088" cy="1109471"/>
          </a:xfrm>
          <a:prstGeom prst="rect">
            <a:avLst/>
          </a:prstGeom>
        </p:spPr>
      </p:pic>
      <p:sp>
        <p:nvSpPr>
          <p:cNvPr id="45" name="object 45">
            <a:extLst>
              <a:ext uri="{FF2B5EF4-FFF2-40B4-BE49-F238E27FC236}">
                <a16:creationId xmlns:a16="http://schemas.microsoft.com/office/drawing/2014/main" id="{54F56F3E-6637-D83A-2541-F72BF6AB1F36}"/>
              </a:ext>
            </a:extLst>
          </p:cNvPr>
          <p:cNvSpPr txBox="1"/>
          <p:nvPr/>
        </p:nvSpPr>
        <p:spPr>
          <a:xfrm>
            <a:off x="9711660" y="4364228"/>
            <a:ext cx="1546860" cy="7054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ct val="90600"/>
              </a:lnSpc>
              <a:spcBef>
                <a:spcPts val="235"/>
              </a:spcBef>
            </a:pPr>
            <a:r>
              <a:rPr sz="1200" b="1" dirty="0">
                <a:latin typeface="Century Gothic"/>
                <a:cs typeface="Century Gothic"/>
              </a:rPr>
              <a:t>Shape</a:t>
            </a:r>
            <a:r>
              <a:rPr sz="1200" b="1" spc="-3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the</a:t>
            </a:r>
            <a:r>
              <a:rPr sz="1200" b="1" spc="-30" dirty="0">
                <a:latin typeface="Century Gothic"/>
                <a:cs typeface="Century Gothic"/>
              </a:rPr>
              <a:t> </a:t>
            </a:r>
            <a:r>
              <a:rPr sz="1200" b="1" dirty="0">
                <a:latin typeface="Century Gothic"/>
                <a:cs typeface="Century Gothic"/>
              </a:rPr>
              <a:t>identity</a:t>
            </a:r>
            <a:r>
              <a:rPr sz="1200" b="1" spc="-30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of </a:t>
            </a:r>
            <a:r>
              <a:rPr sz="1200" dirty="0">
                <a:latin typeface="Century Gothic"/>
                <a:cs typeface="Century Gothic"/>
              </a:rPr>
              <a:t>the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group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dirty="0">
                <a:latin typeface="Century Gothic"/>
                <a:cs typeface="Century Gothic"/>
              </a:rPr>
              <a:t>and</a:t>
            </a:r>
            <a:r>
              <a:rPr sz="1200" spc="-35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the </a:t>
            </a:r>
            <a:r>
              <a:rPr sz="1200" dirty="0">
                <a:latin typeface="Century Gothic"/>
                <a:cs typeface="Century Gothic"/>
              </a:rPr>
              <a:t>individual</a:t>
            </a:r>
            <a:r>
              <a:rPr sz="1200" spc="-65" dirty="0">
                <a:latin typeface="Century Gothic"/>
                <a:cs typeface="Century Gothic"/>
              </a:rPr>
              <a:t> </a:t>
            </a:r>
            <a:r>
              <a:rPr sz="1200" spc="-25" dirty="0">
                <a:latin typeface="Century Gothic"/>
                <a:cs typeface="Century Gothic"/>
              </a:rPr>
              <a:t>as </a:t>
            </a:r>
            <a:r>
              <a:rPr sz="1200" spc="-10" dirty="0">
                <a:latin typeface="Century Gothic"/>
                <a:cs typeface="Century Gothic"/>
              </a:rPr>
              <a:t>collaborators.</a:t>
            </a:r>
            <a:endParaRPr sz="120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0390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F041E-3D23-F162-E2AF-56B0A303E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8593E5B-7EEE-06E7-C032-7D0647C8B217}"/>
              </a:ext>
            </a:extLst>
          </p:cNvPr>
          <p:cNvGrpSpPr/>
          <p:nvPr/>
        </p:nvGrpSpPr>
        <p:grpSpPr>
          <a:xfrm>
            <a:off x="0" y="0"/>
            <a:ext cx="12192000" cy="6858031"/>
            <a:chOff x="-241300" y="-31"/>
            <a:chExt cx="12192000" cy="6858031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04C9A988-7B57-C699-B1A6-3C6B2D477F2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-31"/>
              <a:ext cx="2851516" cy="6858031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E72E139-6A12-DBFA-4952-DFBAFE07FB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41300" y="-31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EC2BEBF3-FF58-A889-31E1-EA03D9B24B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9300" y="499523"/>
            <a:ext cx="105156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595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SEAC PRIORITIES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 25/26</a:t>
            </a:r>
            <a:b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408B6-9B1E-2E5D-982B-E4EC3229BE45}"/>
              </a:ext>
            </a:extLst>
          </p:cNvPr>
          <p:cNvSpPr txBox="1"/>
          <p:nvPr/>
        </p:nvSpPr>
        <p:spPr>
          <a:xfrm>
            <a:off x="3707776" y="2192763"/>
            <a:ext cx="545053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1:	PRESCHOOL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2:	HIGH-QUALITY IEPS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3:	TRANSITION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Bucket 4:	DISPUTE RESOLUTION</a:t>
            </a:r>
          </a:p>
        </p:txBody>
      </p:sp>
    </p:spTree>
    <p:extLst>
      <p:ext uri="{BB962C8B-B14F-4D97-AF65-F5344CB8AC3E}">
        <p14:creationId xmlns:p14="http://schemas.microsoft.com/office/powerpoint/2010/main" val="4017712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2F9168A-F657-114B-12BD-A9EDC51D6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2661"/>
              </p:ext>
            </p:extLst>
          </p:nvPr>
        </p:nvGraphicFramePr>
        <p:xfrm>
          <a:off x="866275" y="1047179"/>
          <a:ext cx="10154652" cy="514507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57580">
                  <a:extLst>
                    <a:ext uri="{9D8B030D-6E8A-4147-A177-3AD203B41FA5}">
                      <a16:colId xmlns:a16="http://schemas.microsoft.com/office/drawing/2014/main" val="1423237423"/>
                    </a:ext>
                  </a:extLst>
                </a:gridCol>
                <a:gridCol w="869000">
                  <a:extLst>
                    <a:ext uri="{9D8B030D-6E8A-4147-A177-3AD203B41FA5}">
                      <a16:colId xmlns:a16="http://schemas.microsoft.com/office/drawing/2014/main" val="973896901"/>
                    </a:ext>
                  </a:extLst>
                </a:gridCol>
                <a:gridCol w="2174396">
                  <a:extLst>
                    <a:ext uri="{9D8B030D-6E8A-4147-A177-3AD203B41FA5}">
                      <a16:colId xmlns:a16="http://schemas.microsoft.com/office/drawing/2014/main" val="3930649475"/>
                    </a:ext>
                  </a:extLst>
                </a:gridCol>
                <a:gridCol w="1905905">
                  <a:extLst>
                    <a:ext uri="{9D8B030D-6E8A-4147-A177-3AD203B41FA5}">
                      <a16:colId xmlns:a16="http://schemas.microsoft.com/office/drawing/2014/main" val="1831955920"/>
                    </a:ext>
                  </a:extLst>
                </a:gridCol>
                <a:gridCol w="3847771">
                  <a:extLst>
                    <a:ext uri="{9D8B030D-6E8A-4147-A177-3AD203B41FA5}">
                      <a16:colId xmlns:a16="http://schemas.microsoft.com/office/drawing/2014/main" val="3785643833"/>
                    </a:ext>
                  </a:extLst>
                </a:gridCol>
              </a:tblGrid>
              <a:tr h="2140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BUCKET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DATE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PRESENTATION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SPEAKER(S)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NOTES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199851288"/>
                  </a:ext>
                </a:extLst>
              </a:tr>
              <a:tr h="4718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Transitions for All Ages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9//19/25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Vision of a High School Graduate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Beth Higashi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 document: SEAC Input on the Draft Vision of a Public School Graduate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3479438531"/>
                  </a:ext>
                </a:extLst>
              </a:tr>
              <a:tr h="7916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Transitions for All Ages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11/14/25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Gathering SEAC Input on General Learner Outcomes and Graduation Requirements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Abey Qureshi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 document: Graduation Requirements &amp; General Learner Outcomes Discussions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2180208816"/>
                  </a:ext>
                </a:extLst>
              </a:tr>
              <a:tr h="11148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Transitions for All Ages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4/24/26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Developing a Framework for Non-Mandated Transition Planning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Kupu Kaniho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 documents – Summary of Gorup Discussions:  Building a Framework for Supporting Students with Disabilities Transitioning from 1) Preschool to Kindergarten and 2) Elementary to Middle 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1668157176"/>
                  </a:ext>
                </a:extLst>
              </a:tr>
              <a:tr h="6645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Transitions for All Ages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5/8/26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Stakeholder Engagement Session – Hawaii High School Graduation Requirements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Abey Quereshi and Melly Wilson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 document – SEAC Member Feedback on Hawaii High School Graduation Requirements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577285052"/>
                  </a:ext>
                </a:extLst>
              </a:tr>
              <a:tr h="4393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Preschool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9/19/25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Data Presentation on Preschool Placements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Verna Chinen and Kaui Correa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Members requested additional data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3738290089"/>
                  </a:ext>
                </a:extLst>
              </a:tr>
              <a:tr h="1448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Preschool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10/17/26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Preschool Services Update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Kaui Correa, Ephraim Schwab, Adoniss Spencer and Amanda Gonzalez (Headstart)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Yuuko Arikawa-Cross and Kuulei Kaluhikalani (EOEL)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Provided data on inclusive placements, described partnerships with Headstart and EOEL classrooms and described where the programs are located on public school campuses.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 document: Improving Awareness Around Inclusive Preschool Placements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95" marR="48695" marT="0" marB="0"/>
                </a:tc>
                <a:extLst>
                  <a:ext uri="{0D108BD9-81ED-4DB2-BD59-A6C34878D82A}">
                    <a16:rowId xmlns:a16="http://schemas.microsoft.com/office/drawing/2014/main" val="5992284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1158313-1FCB-2417-B9D6-7DD7119188F7}"/>
              </a:ext>
            </a:extLst>
          </p:cNvPr>
          <p:cNvSpPr txBox="1"/>
          <p:nvPr/>
        </p:nvSpPr>
        <p:spPr>
          <a:xfrm>
            <a:off x="2518611" y="412014"/>
            <a:ext cx="609600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SEAC ACTION ON SY 25-26 PRIORITY AREAS</a:t>
            </a:r>
            <a:endParaRPr lang="en-US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18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23949C-9F4F-5A97-7AB3-3B16DEC70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932942"/>
              </p:ext>
            </p:extLst>
          </p:nvPr>
        </p:nvGraphicFramePr>
        <p:xfrm>
          <a:off x="818148" y="609601"/>
          <a:ext cx="10138610" cy="588336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17463">
                  <a:extLst>
                    <a:ext uri="{9D8B030D-6E8A-4147-A177-3AD203B41FA5}">
                      <a16:colId xmlns:a16="http://schemas.microsoft.com/office/drawing/2014/main" val="3754683541"/>
                    </a:ext>
                  </a:extLst>
                </a:gridCol>
                <a:gridCol w="907334">
                  <a:extLst>
                    <a:ext uri="{9D8B030D-6E8A-4147-A177-3AD203B41FA5}">
                      <a16:colId xmlns:a16="http://schemas.microsoft.com/office/drawing/2014/main" val="4213074640"/>
                    </a:ext>
                  </a:extLst>
                </a:gridCol>
                <a:gridCol w="2270311">
                  <a:extLst>
                    <a:ext uri="{9D8B030D-6E8A-4147-A177-3AD203B41FA5}">
                      <a16:colId xmlns:a16="http://schemas.microsoft.com/office/drawing/2014/main" val="3528562808"/>
                    </a:ext>
                  </a:extLst>
                </a:gridCol>
                <a:gridCol w="1989975">
                  <a:extLst>
                    <a:ext uri="{9D8B030D-6E8A-4147-A177-3AD203B41FA5}">
                      <a16:colId xmlns:a16="http://schemas.microsoft.com/office/drawing/2014/main" val="2554055479"/>
                    </a:ext>
                  </a:extLst>
                </a:gridCol>
                <a:gridCol w="3553527">
                  <a:extLst>
                    <a:ext uri="{9D8B030D-6E8A-4147-A177-3AD203B41FA5}">
                      <a16:colId xmlns:a16="http://schemas.microsoft.com/office/drawing/2014/main" val="1246468736"/>
                    </a:ext>
                  </a:extLst>
                </a:gridCol>
              </a:tblGrid>
              <a:tr h="8028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10/17/26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Outlining a Pro Se Resource Guide for Parents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Steven Vannatta, Susan Rocco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 document: Dispute Resolution/Pro Se Guide for Parent Suggestions and other Priorities for Improving 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1481679072"/>
                  </a:ext>
                </a:extLst>
              </a:tr>
              <a:tr h="8028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11/14/25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Report from the CADRE Symposium 2025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Alison Eby, Amanda Kaahanui, Steven Vannatta, Brik White, Jasmine Williams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Highlights of Hawaii’s Presentation, “Enhancing Hawaii’s Dispute Resolution System, A Collaborative Journey with Educational &amp; Community Partners’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3188654662"/>
                  </a:ext>
                </a:extLst>
              </a:tr>
              <a:tr h="8028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Dispute Resolution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1/9/26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SEAC Dispute Resolution Committee Report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Steven Vannatta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 document - SEAC Ranking of Dispute Resolution Committee Recommendations: Strengthening Family Support in 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2145279181"/>
                  </a:ext>
                </a:extLst>
              </a:tr>
              <a:tr h="6315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1/9/26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Special Education Conflict Resolution Insights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Tracey Wiltgen and Roberta Hickey Gomez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2491776882"/>
                  </a:ext>
                </a:extLst>
              </a:tr>
              <a:tr h="1006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Dispute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Microlearning and Video Tools for Families and Options on Resolving Conflicts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Small groups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 document – Input Gathered from Small Group Discussions Regarding the Development by SEAC of Microlearning and Video Tools for Families on Conflict Resolution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2935950955"/>
                  </a:ext>
                </a:extLst>
              </a:tr>
              <a:tr h="8028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Dispute Resolution 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5/8/25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Due Process Report on 1) Written Complaints and Mediation and 2) Hearing Requests and Decisions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Brikena White and Susan Rocco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1808357446"/>
                  </a:ext>
                </a:extLst>
              </a:tr>
              <a:tr h="1006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High Quality IEPs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11/14/25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Developing and Implementing High Quality IEPs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Nikki Schmitz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 document – Small Group Feedback on Barriers to Improving Access to High Quality IEPs and Parent Participation in IEP Meetings and Potential Solutions 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16" marR="49516" marT="0" marB="0"/>
                </a:tc>
                <a:extLst>
                  <a:ext uri="{0D108BD9-81ED-4DB2-BD59-A6C34878D82A}">
                    <a16:rowId xmlns:a16="http://schemas.microsoft.com/office/drawing/2014/main" val="2427803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27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33ACEF-5A33-5C14-B2A0-B34F628B48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388698"/>
              </p:ext>
            </p:extLst>
          </p:nvPr>
        </p:nvGraphicFramePr>
        <p:xfrm>
          <a:off x="818147" y="705852"/>
          <a:ext cx="10170695" cy="577094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21948">
                  <a:extLst>
                    <a:ext uri="{9D8B030D-6E8A-4147-A177-3AD203B41FA5}">
                      <a16:colId xmlns:a16="http://schemas.microsoft.com/office/drawing/2014/main" val="611518737"/>
                    </a:ext>
                  </a:extLst>
                </a:gridCol>
                <a:gridCol w="910206">
                  <a:extLst>
                    <a:ext uri="{9D8B030D-6E8A-4147-A177-3AD203B41FA5}">
                      <a16:colId xmlns:a16="http://schemas.microsoft.com/office/drawing/2014/main" val="656651154"/>
                    </a:ext>
                  </a:extLst>
                </a:gridCol>
                <a:gridCol w="2277493">
                  <a:extLst>
                    <a:ext uri="{9D8B030D-6E8A-4147-A177-3AD203B41FA5}">
                      <a16:colId xmlns:a16="http://schemas.microsoft.com/office/drawing/2014/main" val="1363180379"/>
                    </a:ext>
                  </a:extLst>
                </a:gridCol>
                <a:gridCol w="1996274">
                  <a:extLst>
                    <a:ext uri="{9D8B030D-6E8A-4147-A177-3AD203B41FA5}">
                      <a16:colId xmlns:a16="http://schemas.microsoft.com/office/drawing/2014/main" val="2686068771"/>
                    </a:ext>
                  </a:extLst>
                </a:gridCol>
                <a:gridCol w="3564774">
                  <a:extLst>
                    <a:ext uri="{9D8B030D-6E8A-4147-A177-3AD203B41FA5}">
                      <a16:colId xmlns:a16="http://schemas.microsoft.com/office/drawing/2014/main" val="1681410692"/>
                    </a:ext>
                  </a:extLst>
                </a:gridCol>
              </a:tblGrid>
              <a:tr h="408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Other - IDEA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8/29/25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2024 Part B Determination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Kupu Kaniho and Brikena White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Members received links to the Accountability Matrix and determination letter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2998994207"/>
                  </a:ext>
                </a:extLst>
              </a:tr>
              <a:tr h="5467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- IDEA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1/9/26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Gathering input on Potential Improvements to the SPP/APR Partner Engagement Meeting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Brikena White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1779448464"/>
                  </a:ext>
                </a:extLst>
              </a:tr>
              <a:tr h="269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– IDEA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National Perspective on Special Education Issues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Jennifer Wolfsheimer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Topics included the federal budget bill, Interagency agreements and the SPP/APR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2225707095"/>
                  </a:ext>
                </a:extLst>
              </a:tr>
              <a:tr h="269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- LbC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8/29/25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A Refresher on Leading by Convening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Susan Wood, Steven Vannatta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Members got a link to </a:t>
                      </a:r>
                      <a:r>
                        <a:rPr lang="en-US" sz="1200" kern="100" dirty="0" err="1">
                          <a:effectLst/>
                        </a:rPr>
                        <a:t>LbC</a:t>
                      </a:r>
                      <a:r>
                        <a:rPr lang="en-US" sz="1200" kern="100" dirty="0">
                          <a:effectLst/>
                        </a:rPr>
                        <a:t> Handbook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1576702800"/>
                  </a:ext>
                </a:extLst>
              </a:tr>
              <a:tr h="408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– Security Protocols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9/19/25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New Security Protocols and Meeting Procedures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Martha Guinan and Susan Wood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Response to 8/29 zoom bombing incident. Agreement to follow up on unaddressed questions posed in a mtg.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4204108246"/>
                  </a:ext>
                </a:extLst>
              </a:tr>
              <a:tr h="5421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- Legislation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2/13/16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Department of Education Legislative Priorities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Ken Kakesako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332662242"/>
                  </a:ext>
                </a:extLst>
              </a:tr>
              <a:tr h="336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- Legislation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2/13/26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Department of Education Budget for SY 26-27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Stan Kubota, Wendy Sekiya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4128960191"/>
                  </a:ext>
                </a:extLst>
              </a:tr>
              <a:tr h="336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- Legislation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2/13/26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4/24/26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SEAC Legislative Committee Report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Susan Rocco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Voting on legislative priority bills and tracking of progress 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2745121487"/>
                  </a:ext>
                </a:extLst>
              </a:tr>
              <a:tr h="823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– School Resource Officers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2/13/26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Discussion Regarding School Resource Officers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Jasmine Williams, Kupu Kaniho, Trisha Lukzen, Will Carlson, Wing Hui, Jessica McCullum, Kiele Pennington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Discussion resulted in a request for more detail regarding the training of SROs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185463931"/>
                  </a:ext>
                </a:extLst>
              </a:tr>
              <a:tr h="408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Other – School Resource Officers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4/24/26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Update on School Resource Office Pilot Program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Kupu Kaniho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Training information and timeline for the pilot program for Waianae, Kapolei and Kaimuki High Schools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31" marR="45131" marT="0" marB="0"/>
                </a:tc>
                <a:extLst>
                  <a:ext uri="{0D108BD9-81ED-4DB2-BD59-A6C34878D82A}">
                    <a16:rowId xmlns:a16="http://schemas.microsoft.com/office/drawing/2014/main" val="212503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633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18232</TotalTime>
  <Words>1031</Words>
  <Application>Microsoft Macintosh PowerPoint</Application>
  <PresentationFormat>Widescreen</PresentationFormat>
  <Paragraphs>189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Century Gothic</vt:lpstr>
      <vt:lpstr>Wingdings</vt:lpstr>
      <vt:lpstr>Office Theme</vt:lpstr>
      <vt:lpstr>PowerPoint Presentation</vt:lpstr>
      <vt:lpstr>Leading by Convening A leadership approach to complex issues</vt:lpstr>
      <vt:lpstr>Habits of Interaction in Leading by Convening Core behaviors &amp; practices that enable authentic engagement</vt:lpstr>
      <vt:lpstr>Convening is a ‘New Discipline’! </vt:lpstr>
      <vt:lpstr>Convening means we…..</vt:lpstr>
      <vt:lpstr>SEAC PRIORITIES SY 25/26 </vt:lpstr>
      <vt:lpstr>PowerPoint Presentation</vt:lpstr>
      <vt:lpstr>PowerPoint Presentation</vt:lpstr>
      <vt:lpstr>PowerPoint Presentation</vt:lpstr>
      <vt:lpstr>SEAC PRIORITIES SY 26/27 </vt:lpstr>
      <vt:lpstr>Proposed buckets from SY 26-27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Wood</dc:creator>
  <cp:lastModifiedBy>Susan Wood</cp:lastModifiedBy>
  <cp:revision>130</cp:revision>
  <dcterms:created xsi:type="dcterms:W3CDTF">2025-06-05T18:38:56Z</dcterms:created>
  <dcterms:modified xsi:type="dcterms:W3CDTF">2026-08-14T00:09:16Z</dcterms:modified>
</cp:coreProperties>
</file>